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9" r:id="rId14"/>
    <p:sldId id="270" r:id="rId15"/>
    <p:sldId id="268"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3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36A5F37-258F-4B16-9E09-9E0A03582BC2}" type="datetimeFigureOut">
              <a:rPr lang="en-US" smtClean="0"/>
              <a:t>5/2/2024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6524631-220C-488B-9767-88F2F029D9A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0056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36A5F37-258F-4B16-9E09-9E0A03582BC2}"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24631-220C-488B-9767-88F2F029D9A0}" type="slidenum">
              <a:rPr lang="en-US" smtClean="0"/>
              <a:t>‹#›</a:t>
            </a:fld>
            <a:endParaRPr lang="en-US"/>
          </a:p>
        </p:txBody>
      </p:sp>
    </p:spTree>
    <p:extLst>
      <p:ext uri="{BB962C8B-B14F-4D97-AF65-F5344CB8AC3E}">
        <p14:creationId xmlns:p14="http://schemas.microsoft.com/office/powerpoint/2010/main" val="3236059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6A5F37-258F-4B16-9E09-9E0A03582BC2}"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24631-220C-488B-9767-88F2F029D9A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4666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6A5F37-258F-4B16-9E09-9E0A03582BC2}"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24631-220C-488B-9767-88F2F029D9A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5935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6A5F37-258F-4B16-9E09-9E0A03582BC2}"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24631-220C-488B-9767-88F2F029D9A0}" type="slidenum">
              <a:rPr lang="en-US" smtClean="0"/>
              <a:t>‹#›</a:t>
            </a:fld>
            <a:endParaRPr lang="en-US"/>
          </a:p>
        </p:txBody>
      </p:sp>
    </p:spTree>
    <p:extLst>
      <p:ext uri="{BB962C8B-B14F-4D97-AF65-F5344CB8AC3E}">
        <p14:creationId xmlns:p14="http://schemas.microsoft.com/office/powerpoint/2010/main" val="3958402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6A5F37-258F-4B16-9E09-9E0A03582BC2}"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24631-220C-488B-9767-88F2F029D9A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6307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6A5F37-258F-4B16-9E09-9E0A03582BC2}"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24631-220C-488B-9767-88F2F029D9A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7035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6A5F37-258F-4B16-9E09-9E0A03582BC2}"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24631-220C-488B-9767-88F2F029D9A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1105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6A5F37-258F-4B16-9E09-9E0A03582BC2}"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24631-220C-488B-9767-88F2F029D9A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05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6A5F37-258F-4B16-9E09-9E0A03582BC2}"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24631-220C-488B-9767-88F2F029D9A0}" type="slidenum">
              <a:rPr lang="en-US" smtClean="0"/>
              <a:t>‹#›</a:t>
            </a:fld>
            <a:endParaRPr lang="en-US"/>
          </a:p>
        </p:txBody>
      </p:sp>
    </p:spTree>
    <p:extLst>
      <p:ext uri="{BB962C8B-B14F-4D97-AF65-F5344CB8AC3E}">
        <p14:creationId xmlns:p14="http://schemas.microsoft.com/office/powerpoint/2010/main" val="334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6A5F37-258F-4B16-9E09-9E0A03582BC2}"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24631-220C-488B-9767-88F2F029D9A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0326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6A5F37-258F-4B16-9E09-9E0A03582BC2}"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24631-220C-488B-9767-88F2F029D9A0}"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893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6A5F37-258F-4B16-9E09-9E0A03582BC2}" type="datetimeFigureOut">
              <a:rPr lang="en-US" smtClean="0"/>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524631-220C-488B-9767-88F2F029D9A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44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6A5F37-258F-4B16-9E09-9E0A03582BC2}" type="datetimeFigureOut">
              <a:rPr lang="en-US" smtClean="0"/>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524631-220C-488B-9767-88F2F029D9A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10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A5F37-258F-4B16-9E09-9E0A03582BC2}" type="datetimeFigureOut">
              <a:rPr lang="en-US" smtClean="0"/>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524631-220C-488B-9767-88F2F029D9A0}" type="slidenum">
              <a:rPr lang="en-US" smtClean="0"/>
              <a:t>‹#›</a:t>
            </a:fld>
            <a:endParaRPr lang="en-US"/>
          </a:p>
        </p:txBody>
      </p:sp>
    </p:spTree>
    <p:extLst>
      <p:ext uri="{BB962C8B-B14F-4D97-AF65-F5344CB8AC3E}">
        <p14:creationId xmlns:p14="http://schemas.microsoft.com/office/powerpoint/2010/main" val="101132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36A5F37-258F-4B16-9E09-9E0A03582BC2}"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24631-220C-488B-9767-88F2F029D9A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184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36A5F37-258F-4B16-9E09-9E0A03582BC2}"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24631-220C-488B-9767-88F2F029D9A0}" type="slidenum">
              <a:rPr lang="en-US" smtClean="0"/>
              <a:t>‹#›</a:t>
            </a:fld>
            <a:endParaRPr lang="en-US"/>
          </a:p>
        </p:txBody>
      </p:sp>
    </p:spTree>
    <p:extLst>
      <p:ext uri="{BB962C8B-B14F-4D97-AF65-F5344CB8AC3E}">
        <p14:creationId xmlns:p14="http://schemas.microsoft.com/office/powerpoint/2010/main" val="1229479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6A5F37-258F-4B16-9E09-9E0A03582BC2}" type="datetimeFigureOut">
              <a:rPr lang="en-US" smtClean="0"/>
              <a:t>5/2/2024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524631-220C-488B-9767-88F2F029D9A0}" type="slidenum">
              <a:rPr lang="en-US" smtClean="0"/>
              <a:t>‹#›</a:t>
            </a:fld>
            <a:endParaRPr lang="en-US"/>
          </a:p>
        </p:txBody>
      </p:sp>
    </p:spTree>
    <p:extLst>
      <p:ext uri="{BB962C8B-B14F-4D97-AF65-F5344CB8AC3E}">
        <p14:creationId xmlns:p14="http://schemas.microsoft.com/office/powerpoint/2010/main" val="41116076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drasah.com/Description.aspx?id=7872"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1854" y="2011510"/>
            <a:ext cx="6096000" cy="3046988"/>
          </a:xfrm>
          <a:prstGeom prst="rect">
            <a:avLst/>
          </a:prstGeom>
        </p:spPr>
        <p:txBody>
          <a:bodyPr>
            <a:spAutoFit/>
          </a:bodyPr>
          <a:lstStyle/>
          <a:p>
            <a:pPr algn="ctr"/>
            <a:r>
              <a:rPr lang="ar-IQ" sz="3200" b="1" dirty="0"/>
              <a:t>البحث العلمي </a:t>
            </a:r>
          </a:p>
          <a:p>
            <a:pPr algn="ctr"/>
            <a:endParaRPr lang="ar-IQ" sz="3200" b="1" dirty="0"/>
          </a:p>
          <a:p>
            <a:pPr algn="ctr"/>
            <a:r>
              <a:rPr lang="ar-IQ" sz="3200" b="1" dirty="0"/>
              <a:t>المحاضرة الاولى للمرحلة الثالثة </a:t>
            </a:r>
          </a:p>
          <a:p>
            <a:pPr algn="ctr"/>
            <a:endParaRPr lang="ar-IQ" sz="3200" b="1" dirty="0"/>
          </a:p>
          <a:p>
            <a:pPr algn="ctr"/>
            <a:r>
              <a:rPr lang="ar-IQ" sz="3200" b="1" dirty="0"/>
              <a:t> ا.د سعاد سبتي  </a:t>
            </a:r>
          </a:p>
          <a:p>
            <a:pPr algn="ctr"/>
            <a:r>
              <a:rPr lang="ar-IQ" sz="3200" b="1" dirty="0"/>
              <a:t>للعام الدراسي 2018-2019</a:t>
            </a:r>
          </a:p>
        </p:txBody>
      </p:sp>
    </p:spTree>
    <p:extLst>
      <p:ext uri="{BB962C8B-B14F-4D97-AF65-F5344CB8AC3E}">
        <p14:creationId xmlns:p14="http://schemas.microsoft.com/office/powerpoint/2010/main" val="61625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259449"/>
            <a:ext cx="6096000" cy="2339102"/>
          </a:xfrm>
          <a:prstGeom prst="rect">
            <a:avLst/>
          </a:prstGeom>
        </p:spPr>
        <p:txBody>
          <a:bodyPr>
            <a:spAutoFit/>
          </a:bodyPr>
          <a:lstStyle/>
          <a:p>
            <a:pPr algn="just" rtl="1"/>
            <a:r>
              <a:rPr lang="ar-IQ" sz="2000" b="1" dirty="0">
                <a:effectLst/>
                <a:latin typeface="Times New Roman" panose="02020603050405020304" pitchFamily="18" charset="0"/>
                <a:ea typeface="Times New Roman" panose="02020603050405020304" pitchFamily="18" charset="0"/>
              </a:rPr>
              <a:t>مثال/ </a:t>
            </a:r>
            <a:endParaRPr lang="en-US" sz="1400" dirty="0">
              <a:effectLst/>
              <a:latin typeface="Times New Roman" panose="02020603050405020304" pitchFamily="18" charset="0"/>
              <a:ea typeface="Times New Roman" panose="02020603050405020304" pitchFamily="18" charset="0"/>
            </a:endParaRPr>
          </a:p>
          <a:p>
            <a:pPr algn="just" rtl="1"/>
            <a:r>
              <a:rPr lang="ar-IQ" b="1" dirty="0">
                <a:latin typeface="Times New Roman" panose="02020603050405020304" pitchFamily="18" charset="0"/>
                <a:ea typeface="Times New Roman" panose="02020603050405020304" pitchFamily="18" charset="0"/>
              </a:rPr>
              <a:t>1- دراسة الصحة النفسية وعلاقتها بالتحصيل الدراسي (العملي والنظري) لدى طلبة كلية التربية الرياضية في العراق للعام الدراسي </a:t>
            </a:r>
            <a:r>
              <a:rPr lang="ar-IQ" b="1" dirty="0">
                <a:highlight>
                  <a:srgbClr val="FFFF00"/>
                </a:highlight>
                <a:latin typeface="Times New Roman" panose="02020603050405020304" pitchFamily="18" charset="0"/>
                <a:ea typeface="Times New Roman" panose="02020603050405020304" pitchFamily="18" charset="0"/>
              </a:rPr>
              <a:t>2002.</a:t>
            </a:r>
            <a:endParaRPr lang="en-US" sz="1400" dirty="0">
              <a:effectLst/>
              <a:latin typeface="Times New Roman" panose="02020603050405020304" pitchFamily="18" charset="0"/>
              <a:ea typeface="Times New Roman" panose="02020603050405020304" pitchFamily="18" charset="0"/>
            </a:endParaRPr>
          </a:p>
          <a:p>
            <a:pPr algn="just" rtl="1"/>
            <a:r>
              <a:rPr lang="ar-IQ" b="1" dirty="0">
                <a:latin typeface="Times New Roman" panose="02020603050405020304" pitchFamily="18" charset="0"/>
                <a:ea typeface="Times New Roman" panose="02020603050405020304" pitchFamily="18" charset="0"/>
              </a:rPr>
              <a:t>2- دراسة الصحة النفسية وعلاقتها بالتحصيل الدراسي (العملي والنظري) لدى طلبة كلية التربية البدنية وعلوم الرياضة في العراق للعام الدراسي </a:t>
            </a:r>
            <a:r>
              <a:rPr lang="ar-IQ" b="1" dirty="0">
                <a:highlight>
                  <a:srgbClr val="FFFF00"/>
                </a:highlight>
                <a:latin typeface="Times New Roman" panose="02020603050405020304" pitchFamily="18" charset="0"/>
                <a:ea typeface="Times New Roman" panose="02020603050405020304" pitchFamily="18" charset="0"/>
              </a:rPr>
              <a:t>2016.</a:t>
            </a:r>
            <a:endParaRPr lang="en-US" sz="1400" dirty="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لو نفترض أن هذه الدراسة تم إعادة دراستها عام 2016 سنجد هناك فروق في نتائج الدراستين لاختلاف الظروف الزمانية والأمنية والإمكانيات خلال 14 سنة, ستؤثر على اختلاف نتائج بين الدراستين.</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4741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443841"/>
            <a:ext cx="6096000" cy="3970318"/>
          </a:xfrm>
          <a:prstGeom prst="rect">
            <a:avLst/>
          </a:prstGeom>
        </p:spPr>
        <p:txBody>
          <a:bodyPr>
            <a:spAutoFit/>
          </a:bodyPr>
          <a:lstStyle/>
          <a:p>
            <a:pPr algn="just" rtl="1"/>
            <a:r>
              <a:rPr lang="ar-IQ" dirty="0">
                <a:latin typeface="Times New Roman" panose="02020603050405020304" pitchFamily="18" charset="0"/>
                <a:ea typeface="Times New Roman" panose="02020603050405020304" pitchFamily="18" charset="0"/>
              </a:rPr>
              <a:t> </a:t>
            </a:r>
            <a:r>
              <a:rPr lang="ar-IQ" b="1" dirty="0">
                <a:highlight>
                  <a:srgbClr val="FFFF00"/>
                </a:highlight>
                <a:latin typeface="Times New Roman" panose="02020603050405020304" pitchFamily="18" charset="0"/>
                <a:ea typeface="Times New Roman" panose="02020603050405020304" pitchFamily="18" charset="0"/>
              </a:rPr>
              <a:t>اما الدراسات المشابهة</a:t>
            </a:r>
            <a:r>
              <a:rPr lang="ar-IQ" dirty="0">
                <a:latin typeface="Times New Roman" panose="02020603050405020304" pitchFamily="18" charset="0"/>
                <a:ea typeface="Times New Roman" panose="02020603050405020304" pitchFamily="18" charset="0"/>
              </a:rPr>
              <a:t> : </a:t>
            </a:r>
            <a:r>
              <a:rPr lang="ar-IQ" dirty="0">
                <a:highlight>
                  <a:srgbClr val="00FFFF"/>
                </a:highlight>
                <a:latin typeface="Times New Roman" panose="02020603050405020304" pitchFamily="18" charset="0"/>
                <a:ea typeface="Times New Roman" panose="02020603050405020304" pitchFamily="18" charset="0"/>
              </a:rPr>
              <a:t>تعني دراسة مشكلة مشابهة لمشكلة في بعض المتغيرات كأن تكون استعمال المتغير المستقل نفسه على متغيرات تابعة مختلفة وفي فعالية أخرى . او متغير مستقل مختلف على متغيرات تابعة مشابهة لنفس الفعالية أو فعالية رياضية أخرى.</a:t>
            </a:r>
            <a:r>
              <a:rPr lang="ar-IQ" dirty="0">
                <a:latin typeface="Times New Roman" panose="02020603050405020304" pitchFamily="18" charset="0"/>
                <a:ea typeface="Times New Roman" panose="02020603050405020304" pitchFamily="18" charset="0"/>
              </a:rPr>
              <a:t> </a:t>
            </a:r>
            <a:r>
              <a:rPr lang="ar-IQ" dirty="0">
                <a:highlight>
                  <a:srgbClr val="00FFFF"/>
                </a:highlight>
                <a:latin typeface="Times New Roman" panose="02020603050405020304" pitchFamily="18" charset="0"/>
                <a:ea typeface="Times New Roman" panose="02020603050405020304" pitchFamily="18" charset="0"/>
              </a:rPr>
              <a:t>إذا تكون مشابهه أما في المتغيرات المستقلة أو المتغيرات التابعة أو في الفعالية الرياضية .</a:t>
            </a:r>
            <a:endParaRPr lang="en-US" sz="1400" dirty="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مثال/</a:t>
            </a:r>
            <a:endParaRPr lang="en-US" sz="1400" dirty="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1- تأثير استعمال </a:t>
            </a:r>
            <a:r>
              <a:rPr lang="ar-IQ" dirty="0">
                <a:highlight>
                  <a:srgbClr val="FFFF00"/>
                </a:highlight>
                <a:latin typeface="Times New Roman" panose="02020603050405020304" pitchFamily="18" charset="0"/>
                <a:ea typeface="Times New Roman" panose="02020603050405020304" pitchFamily="18" charset="0"/>
              </a:rPr>
              <a:t>تمرينات البلايومترك</a:t>
            </a:r>
            <a:r>
              <a:rPr lang="ar-IQ" dirty="0">
                <a:latin typeface="Times New Roman" panose="02020603050405020304" pitchFamily="18" charset="0"/>
                <a:ea typeface="Times New Roman" panose="02020603050405020304" pitchFamily="18" charset="0"/>
              </a:rPr>
              <a:t> في تطوير بعض ا</a:t>
            </a:r>
            <a:r>
              <a:rPr lang="ar-IQ" dirty="0">
                <a:highlight>
                  <a:srgbClr val="FFFF00"/>
                </a:highlight>
                <a:latin typeface="Times New Roman" panose="02020603050405020304" pitchFamily="18" charset="0"/>
                <a:ea typeface="Times New Roman" panose="02020603050405020304" pitchFamily="18" charset="0"/>
              </a:rPr>
              <a:t>لقدرات البدنية</a:t>
            </a:r>
            <a:r>
              <a:rPr lang="ar-IQ" dirty="0">
                <a:latin typeface="Times New Roman" panose="02020603050405020304" pitchFamily="18" charset="0"/>
                <a:ea typeface="Times New Roman" panose="02020603050405020304" pitchFamily="18" charset="0"/>
              </a:rPr>
              <a:t> لدى لاعبي </a:t>
            </a:r>
            <a:r>
              <a:rPr lang="ar-IQ" dirty="0">
                <a:highlight>
                  <a:srgbClr val="FFFF00"/>
                </a:highlight>
                <a:latin typeface="Times New Roman" panose="02020603050405020304" pitchFamily="18" charset="0"/>
                <a:ea typeface="Times New Roman" panose="02020603050405020304" pitchFamily="18" charset="0"/>
              </a:rPr>
              <a:t>الوثب العالي .</a:t>
            </a:r>
            <a:endParaRPr lang="en-US" sz="1400" dirty="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2- تأثير استعمال </a:t>
            </a:r>
            <a:r>
              <a:rPr lang="ar-IQ" dirty="0">
                <a:highlight>
                  <a:srgbClr val="FFFF00"/>
                </a:highlight>
                <a:latin typeface="Times New Roman" panose="02020603050405020304" pitchFamily="18" charset="0"/>
                <a:ea typeface="Times New Roman" panose="02020603050405020304" pitchFamily="18" charset="0"/>
              </a:rPr>
              <a:t>تمرينات الإثقال</a:t>
            </a:r>
            <a:r>
              <a:rPr lang="ar-IQ" dirty="0">
                <a:latin typeface="Times New Roman" panose="02020603050405020304" pitchFamily="18" charset="0"/>
                <a:ea typeface="Times New Roman" panose="02020603050405020304" pitchFamily="18" charset="0"/>
              </a:rPr>
              <a:t> في تطوير بعض </a:t>
            </a:r>
            <a:r>
              <a:rPr lang="ar-IQ" dirty="0">
                <a:highlight>
                  <a:srgbClr val="FFFF00"/>
                </a:highlight>
                <a:latin typeface="Times New Roman" panose="02020603050405020304" pitchFamily="18" charset="0"/>
                <a:ea typeface="Times New Roman" panose="02020603050405020304" pitchFamily="18" charset="0"/>
              </a:rPr>
              <a:t>القدرات البدنية</a:t>
            </a:r>
            <a:r>
              <a:rPr lang="ar-IQ" dirty="0">
                <a:latin typeface="Times New Roman" panose="02020603050405020304" pitchFamily="18" charset="0"/>
                <a:ea typeface="Times New Roman" panose="02020603050405020304" pitchFamily="18" charset="0"/>
              </a:rPr>
              <a:t> لدى لاعبي </a:t>
            </a:r>
            <a:r>
              <a:rPr lang="ar-IQ" dirty="0">
                <a:highlight>
                  <a:srgbClr val="FFFF00"/>
                </a:highlight>
                <a:latin typeface="Times New Roman" panose="02020603050405020304" pitchFamily="18" charset="0"/>
                <a:ea typeface="Times New Roman" panose="02020603050405020304" pitchFamily="18" charset="0"/>
              </a:rPr>
              <a:t>الوثب العالي .</a:t>
            </a:r>
            <a:endParaRPr lang="en-US" sz="1400" dirty="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3- تأثير استعمال </a:t>
            </a:r>
            <a:r>
              <a:rPr lang="ar-IQ" dirty="0">
                <a:highlight>
                  <a:srgbClr val="FFFF00"/>
                </a:highlight>
                <a:latin typeface="Times New Roman" panose="02020603050405020304" pitchFamily="18" charset="0"/>
                <a:ea typeface="Times New Roman" panose="02020603050405020304" pitchFamily="18" charset="0"/>
              </a:rPr>
              <a:t>تمرينات البلايومترك</a:t>
            </a:r>
            <a:r>
              <a:rPr lang="ar-IQ" dirty="0">
                <a:latin typeface="Times New Roman" panose="02020603050405020304" pitchFamily="18" charset="0"/>
                <a:ea typeface="Times New Roman" panose="02020603050405020304" pitchFamily="18" charset="0"/>
              </a:rPr>
              <a:t> في تطوير بعض </a:t>
            </a:r>
            <a:r>
              <a:rPr lang="ar-IQ" dirty="0">
                <a:highlight>
                  <a:srgbClr val="FFFF00"/>
                </a:highlight>
                <a:latin typeface="Times New Roman" panose="02020603050405020304" pitchFamily="18" charset="0"/>
                <a:ea typeface="Times New Roman" panose="02020603050405020304" pitchFamily="18" charset="0"/>
              </a:rPr>
              <a:t>القدرات الحركية</a:t>
            </a:r>
            <a:r>
              <a:rPr lang="ar-IQ" dirty="0">
                <a:latin typeface="Times New Roman" panose="02020603050405020304" pitchFamily="18" charset="0"/>
                <a:ea typeface="Times New Roman" panose="02020603050405020304" pitchFamily="18" charset="0"/>
              </a:rPr>
              <a:t> لدى لاعبي </a:t>
            </a:r>
            <a:r>
              <a:rPr lang="ar-IQ" dirty="0">
                <a:highlight>
                  <a:srgbClr val="FFFF00"/>
                </a:highlight>
                <a:latin typeface="Times New Roman" panose="02020603050405020304" pitchFamily="18" charset="0"/>
                <a:ea typeface="Times New Roman" panose="02020603050405020304" pitchFamily="18" charset="0"/>
              </a:rPr>
              <a:t>الوثب الطويل</a:t>
            </a:r>
            <a:r>
              <a:rPr lang="ar-IQ"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4- تأثير استعمال </a:t>
            </a:r>
            <a:r>
              <a:rPr lang="ar-IQ" dirty="0">
                <a:highlight>
                  <a:srgbClr val="FFFF00"/>
                </a:highlight>
                <a:latin typeface="Times New Roman" panose="02020603050405020304" pitchFamily="18" charset="0"/>
                <a:ea typeface="Times New Roman" panose="02020603050405020304" pitchFamily="18" charset="0"/>
              </a:rPr>
              <a:t>تمرينات البلايومترك</a:t>
            </a:r>
            <a:r>
              <a:rPr lang="ar-IQ" dirty="0">
                <a:latin typeface="Times New Roman" panose="02020603050405020304" pitchFamily="18" charset="0"/>
                <a:ea typeface="Times New Roman" panose="02020603050405020304" pitchFamily="18" charset="0"/>
              </a:rPr>
              <a:t> في تطوير بعض </a:t>
            </a:r>
            <a:r>
              <a:rPr lang="ar-IQ" dirty="0">
                <a:highlight>
                  <a:srgbClr val="FFFF00"/>
                </a:highlight>
                <a:latin typeface="Times New Roman" panose="02020603050405020304" pitchFamily="18" charset="0"/>
                <a:ea typeface="Times New Roman" panose="02020603050405020304" pitchFamily="18" charset="0"/>
              </a:rPr>
              <a:t>القدرات البدنية والحركية وبعض المهارات الأساسية</a:t>
            </a:r>
            <a:r>
              <a:rPr lang="ar-IQ" dirty="0">
                <a:latin typeface="Times New Roman" panose="02020603050405020304" pitchFamily="18" charset="0"/>
                <a:ea typeface="Times New Roman" panose="02020603050405020304" pitchFamily="18" charset="0"/>
              </a:rPr>
              <a:t> لدى </a:t>
            </a:r>
            <a:r>
              <a:rPr lang="ar-IQ" dirty="0">
                <a:highlight>
                  <a:srgbClr val="FFFF00"/>
                </a:highlight>
                <a:latin typeface="Times New Roman" panose="02020603050405020304" pitchFamily="18" charset="0"/>
                <a:ea typeface="Times New Roman" panose="02020603050405020304" pitchFamily="18" charset="0"/>
              </a:rPr>
              <a:t>لاعبي الكرة الطائرة</a:t>
            </a:r>
            <a:r>
              <a:rPr lang="ar-IQ" dirty="0">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1015603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1582341"/>
            <a:ext cx="6096000" cy="3693319"/>
          </a:xfrm>
          <a:prstGeom prst="rect">
            <a:avLst/>
          </a:prstGeom>
        </p:spPr>
        <p:txBody>
          <a:bodyPr>
            <a:spAutoFit/>
          </a:bodyPr>
          <a:lstStyle/>
          <a:p>
            <a:pPr algn="just" rtl="1"/>
            <a:r>
              <a:rPr lang="ar-IQ" b="1" dirty="0">
                <a:highlight>
                  <a:srgbClr val="00FFFF"/>
                </a:highlight>
                <a:latin typeface="Times New Roman" panose="02020603050405020304" pitchFamily="18" charset="0"/>
                <a:ea typeface="Times New Roman" panose="02020603050405020304" pitchFamily="18" charset="0"/>
              </a:rPr>
              <a:t>ثانيا : فوائد الدراسات السابقة او المشابهة و المرتبطة:</a:t>
            </a:r>
            <a:endParaRPr lang="en-US" sz="1400" dirty="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من الفوائد الضرورية لكتابة الدراسات السابقة هي:</a:t>
            </a:r>
            <a:endParaRPr lang="en-US" sz="1400" dirty="0">
              <a:effectLst/>
              <a:latin typeface="Times New Roman" panose="02020603050405020304" pitchFamily="18" charset="0"/>
              <a:ea typeface="Times New Roman" panose="02020603050405020304" pitchFamily="18" charset="0"/>
            </a:endParaRPr>
          </a:p>
          <a:p>
            <a:pPr marL="53340" marR="0" algn="just" rtl="1">
              <a:spcBef>
                <a:spcPts val="0"/>
              </a:spcBef>
              <a:spcAft>
                <a:spcPts val="0"/>
              </a:spcAft>
            </a:pPr>
            <a:r>
              <a:rPr lang="ar-IQ" dirty="0">
                <a:latin typeface="Times New Roman" panose="02020603050405020304" pitchFamily="18" charset="0"/>
                <a:ea typeface="Times New Roman" panose="02020603050405020304" pitchFamily="18" charset="0"/>
              </a:rPr>
              <a:t>1- تمكن الباحث من معرفة المشكلات التي تم حلها من قبل والمشكلات التي ما زالت بحاجة إلى دراستها.</a:t>
            </a:r>
            <a:endParaRPr lang="en-US" sz="1400" dirty="0">
              <a:effectLst/>
              <a:latin typeface="Times New Roman" panose="02020603050405020304" pitchFamily="18" charset="0"/>
              <a:ea typeface="Times New Roman" panose="02020603050405020304" pitchFamily="18" charset="0"/>
            </a:endParaRPr>
          </a:p>
          <a:p>
            <a:pPr marL="53340" marR="0" algn="just" rtl="1">
              <a:spcBef>
                <a:spcPts val="0"/>
              </a:spcBef>
              <a:spcAft>
                <a:spcPts val="0"/>
              </a:spcAft>
            </a:pPr>
            <a:r>
              <a:rPr lang="ar-IQ" dirty="0">
                <a:latin typeface="Times New Roman" panose="02020603050405020304" pitchFamily="18" charset="0"/>
                <a:ea typeface="Times New Roman" panose="02020603050405020304" pitchFamily="18" charset="0"/>
              </a:rPr>
              <a:t>2- توضح للباحث مستوى معالجة المشكلة التي يدرسها ،هل تم معالجتها بشكل نهائي أو جزئي حتى ليتجنب الاستمرار في إجراء هذا البحث.</a:t>
            </a:r>
            <a:endParaRPr lang="en-US" sz="1400" dirty="0">
              <a:effectLst/>
              <a:latin typeface="Times New Roman" panose="02020603050405020304" pitchFamily="18" charset="0"/>
              <a:ea typeface="Times New Roman" panose="02020603050405020304" pitchFamily="18" charset="0"/>
            </a:endParaRPr>
          </a:p>
          <a:p>
            <a:pPr marL="53340" marR="0" algn="just" rtl="1">
              <a:spcBef>
                <a:spcPts val="0"/>
              </a:spcBef>
              <a:spcAft>
                <a:spcPts val="0"/>
              </a:spcAft>
            </a:pPr>
            <a:r>
              <a:rPr lang="ar-IQ" dirty="0">
                <a:latin typeface="Times New Roman" panose="02020603050405020304" pitchFamily="18" charset="0"/>
                <a:ea typeface="Times New Roman" panose="02020603050405020304" pitchFamily="18" charset="0"/>
              </a:rPr>
              <a:t>3- تساعد الباحث في معرفة الأساليب والطرائق الجديدة لمعالجة مشكلة بحثه.</a:t>
            </a:r>
            <a:endParaRPr lang="en-US" sz="1400" dirty="0">
              <a:effectLst/>
              <a:latin typeface="Times New Roman" panose="02020603050405020304" pitchFamily="18" charset="0"/>
              <a:ea typeface="Times New Roman" panose="02020603050405020304" pitchFamily="18" charset="0"/>
            </a:endParaRPr>
          </a:p>
          <a:p>
            <a:pPr marL="53340" marR="0" algn="just" rtl="1">
              <a:spcBef>
                <a:spcPts val="0"/>
              </a:spcBef>
              <a:spcAft>
                <a:spcPts val="0"/>
              </a:spcAft>
            </a:pPr>
            <a:r>
              <a:rPr lang="ar-IQ" dirty="0">
                <a:latin typeface="Times New Roman" panose="02020603050405020304" pitchFamily="18" charset="0"/>
                <a:ea typeface="Times New Roman" panose="02020603050405020304" pitchFamily="18" charset="0"/>
              </a:rPr>
              <a:t>4- تمكن الباحث من التعرف على المصادر الحديثة والمتنوعة وطريقة المعالجات الإحصائية ذات العلاقة ببحثه.</a:t>
            </a:r>
            <a:endParaRPr lang="en-US" sz="1400" dirty="0">
              <a:effectLst/>
              <a:latin typeface="Times New Roman" panose="02020603050405020304" pitchFamily="18" charset="0"/>
              <a:ea typeface="Times New Roman" panose="02020603050405020304" pitchFamily="18" charset="0"/>
            </a:endParaRPr>
          </a:p>
          <a:p>
            <a:pPr marL="53340" marR="0" algn="just" rtl="1">
              <a:spcBef>
                <a:spcPts val="0"/>
              </a:spcBef>
              <a:spcAft>
                <a:spcPts val="0"/>
              </a:spcAft>
            </a:pPr>
            <a:r>
              <a:rPr lang="ar-IQ" dirty="0">
                <a:latin typeface="Times New Roman" panose="02020603050405020304" pitchFamily="18" charset="0"/>
                <a:ea typeface="Times New Roman" panose="02020603050405020304" pitchFamily="18" charset="0"/>
              </a:rPr>
              <a:t>5- تجنب الباحث الوقوع بالأخطاء السابقة وتفاديها.</a:t>
            </a:r>
            <a:endParaRPr lang="en-US" sz="1400" dirty="0">
              <a:effectLst/>
              <a:latin typeface="Times New Roman" panose="02020603050405020304" pitchFamily="18" charset="0"/>
              <a:ea typeface="Times New Roman" panose="02020603050405020304" pitchFamily="18" charset="0"/>
            </a:endParaRPr>
          </a:p>
          <a:p>
            <a:pPr marL="53340" marR="0" algn="just" rtl="1">
              <a:spcBef>
                <a:spcPts val="0"/>
              </a:spcBef>
              <a:spcAft>
                <a:spcPts val="0"/>
              </a:spcAft>
            </a:pPr>
            <a:r>
              <a:rPr lang="ar-IQ" dirty="0">
                <a:latin typeface="Times New Roman" panose="02020603050405020304" pitchFamily="18" charset="0"/>
                <a:ea typeface="Times New Roman" panose="02020603050405020304" pitchFamily="18" charset="0"/>
              </a:rPr>
              <a:t>6- تولد للباحث أفكار جديدة لمعالجة مشكلة بحثه.</a:t>
            </a:r>
            <a:endParaRPr lang="en-US" sz="1400" dirty="0">
              <a:effectLst/>
              <a:latin typeface="Times New Roman" panose="02020603050405020304" pitchFamily="18" charset="0"/>
              <a:ea typeface="Times New Roman" panose="02020603050405020304" pitchFamily="18" charset="0"/>
            </a:endParaRPr>
          </a:p>
          <a:p>
            <a:pPr marL="53340" marR="0" algn="just" rtl="1">
              <a:spcBef>
                <a:spcPts val="0"/>
              </a:spcBef>
              <a:spcAft>
                <a:spcPts val="0"/>
              </a:spcAft>
            </a:pPr>
            <a:r>
              <a:rPr lang="ar-IQ" dirty="0">
                <a:latin typeface="Times New Roman" panose="02020603050405020304" pitchFamily="18" charset="0"/>
                <a:ea typeface="Times New Roman" panose="02020603050405020304" pitchFamily="18" charset="0"/>
              </a:rPr>
              <a:t>7- تساعد الباحث في تحليل ومناقشة نتائج بحثه على ضوء نتائج الدراسات السابقة. والتي قد تتفق أو تعارض مع نتائج بحثه.</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412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889844"/>
            <a:ext cx="6096000" cy="5078313"/>
          </a:xfrm>
          <a:prstGeom prst="rect">
            <a:avLst/>
          </a:prstGeom>
        </p:spPr>
        <p:txBody>
          <a:bodyPr>
            <a:spAutoFit/>
          </a:bodyPr>
          <a:lstStyle/>
          <a:p>
            <a:pPr marL="53340" marR="0" algn="just" rtl="1">
              <a:spcBef>
                <a:spcPts val="0"/>
              </a:spcBef>
              <a:spcAft>
                <a:spcPts val="0"/>
              </a:spcAft>
            </a:pPr>
            <a:r>
              <a:rPr lang="ar-IQ" b="1" dirty="0">
                <a:highlight>
                  <a:srgbClr val="00FFFF"/>
                </a:highlight>
                <a:latin typeface="Times New Roman" panose="02020603050405020304" pitchFamily="18" charset="0"/>
                <a:ea typeface="Times New Roman" panose="02020603050405020304" pitchFamily="18" charset="0"/>
              </a:rPr>
              <a:t>ثالثا : عدد الدراسات السابقة او المشابهة او المرتبطة:</a:t>
            </a:r>
            <a:endParaRPr lang="en-US" sz="1400" dirty="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    ليس من الصعوبة تحديد عدد الدراسات السابقة التي سوف يتم الأخذ بها إذا كانت للباحث رؤية علمية وبحثية جيدة.</a:t>
            </a:r>
            <a:endParaRPr lang="en-US" sz="1400" dirty="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فليس كل ما يرتبط بصورة مباشرة أو غير مباشرة من الدراسات السابقة الأخذ بها لأنه سوف يكون على حساب الجودة.</a:t>
            </a:r>
            <a:endParaRPr lang="en-US" sz="1400" dirty="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   لهذا يكون عدد الدراسات التي سوف تعتمد هي تلك الدراسات ذات النوعية مشابها وجودتها ودرجة ارتباطها بصورة دقيقة بمشكلة البحث. وخير مثال على ذلك عند استخدام طريقة التدريب الرياضي مثلا (التدريب الدائري لرفع اللياقة البدنية) وكانت هناك بحوث عديدة لفئة الشباب والمتقدمين والطلاب لمختلف المراحل الدراسية المتوسطة والثانوية. وأراد الباحث إجراء بحثه في نفس طريقة التدريب الدائري على طلبة الابتدائية فان اختياره لدراسات السابقة التي تخص الدراسة المتوسطة أفضل من الدراسة الإعدادية لتقارب الأعمار وبنفس الوقت أفضل من اللاعبين الشباب والمتقدمين لأنهم ذوي مستويات عليا. وبهذا نتمكن من تحيد نوعية الدراسة السابقة وجودتها.</a:t>
            </a:r>
            <a:endParaRPr lang="en-US" sz="1400" dirty="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    وقد يتبادر لذهن بعض الباحثين إن العدد الكبير من الدراسات السابقة هو دليل على قيمة بحثهم وهذه نظرية خاطئة لان هناك العديد من البحوث الجديدة والمهمة التي لم تطرق سابقا ومن النادر الحصول لها على دراسات سابقا.</a:t>
            </a:r>
            <a:endParaRPr lang="en-US" sz="1400" dirty="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3208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305342"/>
            <a:ext cx="6096000" cy="4247317"/>
          </a:xfrm>
          <a:prstGeom prst="rect">
            <a:avLst/>
          </a:prstGeom>
        </p:spPr>
        <p:txBody>
          <a:bodyPr>
            <a:spAutoFit/>
          </a:bodyPr>
          <a:lstStyle/>
          <a:p>
            <a:pPr algn="just" rtl="1"/>
            <a:r>
              <a:rPr lang="ar-IQ" b="1" dirty="0">
                <a:highlight>
                  <a:srgbClr val="00FFFF"/>
                </a:highlight>
                <a:latin typeface="Times New Roman" panose="02020603050405020304" pitchFamily="18" charset="0"/>
                <a:ea typeface="Times New Roman" panose="02020603050405020304" pitchFamily="18" charset="0"/>
              </a:rPr>
              <a:t>رابعا: كيفية كتابة الدراسات السابقة:</a:t>
            </a:r>
            <a:endParaRPr lang="en-US" sz="1400" dirty="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  من المعتمد في بحوث الجامعات العراقية وبالخصوص التربية الرياضية يتم تدوين بعض المعلومات من الدراسات السابقة لغرض توضيحها للقارئ وبيان مدى قربها وبعدها من دراسته وهذه المعلومات هي:</a:t>
            </a:r>
            <a:endParaRPr lang="en-US" sz="1400" dirty="0">
              <a:effectLst/>
              <a:latin typeface="Times New Roman" panose="02020603050405020304" pitchFamily="18" charset="0"/>
              <a:ea typeface="Times New Roman" panose="02020603050405020304" pitchFamily="18" charset="0"/>
            </a:endParaRPr>
          </a:p>
          <a:p>
            <a:pPr algn="just" rtl="1"/>
            <a:r>
              <a:rPr lang="ar-IQ" dirty="0">
                <a:highlight>
                  <a:srgbClr val="00FF00"/>
                </a:highlight>
                <a:latin typeface="Times New Roman" panose="02020603050405020304" pitchFamily="18" charset="0"/>
                <a:ea typeface="Times New Roman" panose="02020603050405020304" pitchFamily="18" charset="0"/>
              </a:rPr>
              <a:t>1-اسم الباحث.</a:t>
            </a:r>
            <a:endParaRPr lang="en-US" sz="1400" dirty="0">
              <a:effectLst/>
              <a:latin typeface="Times New Roman" panose="02020603050405020304" pitchFamily="18" charset="0"/>
              <a:ea typeface="Times New Roman" panose="02020603050405020304" pitchFamily="18" charset="0"/>
            </a:endParaRPr>
          </a:p>
          <a:p>
            <a:pPr algn="just" rtl="1"/>
            <a:r>
              <a:rPr lang="ar-IQ" dirty="0">
                <a:highlight>
                  <a:srgbClr val="00FF00"/>
                </a:highlight>
                <a:latin typeface="Times New Roman" panose="02020603050405020304" pitchFamily="18" charset="0"/>
                <a:ea typeface="Times New Roman" panose="02020603050405020304" pitchFamily="18" charset="0"/>
              </a:rPr>
              <a:t>2-العام الذي اجري فيه البحث</a:t>
            </a:r>
            <a:endParaRPr lang="en-US" sz="1400" dirty="0">
              <a:effectLst/>
              <a:latin typeface="Times New Roman" panose="02020603050405020304" pitchFamily="18" charset="0"/>
              <a:ea typeface="Times New Roman" panose="02020603050405020304" pitchFamily="18" charset="0"/>
            </a:endParaRPr>
          </a:p>
          <a:p>
            <a:pPr algn="just" rtl="1"/>
            <a:r>
              <a:rPr lang="ar-IQ" dirty="0">
                <a:highlight>
                  <a:srgbClr val="C0C0C0"/>
                </a:highlight>
                <a:latin typeface="Times New Roman" panose="02020603050405020304" pitchFamily="18" charset="0"/>
                <a:ea typeface="Times New Roman" panose="02020603050405020304" pitchFamily="18" charset="0"/>
              </a:rPr>
              <a:t>3-عنوان البحث.</a:t>
            </a:r>
            <a:endParaRPr lang="en-US" sz="1400" dirty="0">
              <a:effectLst/>
              <a:latin typeface="Times New Roman" panose="02020603050405020304" pitchFamily="18" charset="0"/>
              <a:ea typeface="Times New Roman" panose="02020603050405020304" pitchFamily="18" charset="0"/>
            </a:endParaRPr>
          </a:p>
          <a:p>
            <a:pPr algn="just" rtl="1"/>
            <a:r>
              <a:rPr lang="ar-IQ" dirty="0">
                <a:highlight>
                  <a:srgbClr val="FFFF00"/>
                </a:highlight>
                <a:latin typeface="Times New Roman" panose="02020603050405020304" pitchFamily="18" charset="0"/>
                <a:ea typeface="Times New Roman" panose="02020603050405020304" pitchFamily="18" charset="0"/>
              </a:rPr>
              <a:t>4-أهداف البحث.</a:t>
            </a:r>
            <a:endParaRPr lang="en-US" sz="1400" dirty="0">
              <a:effectLst/>
              <a:latin typeface="Times New Roman" panose="02020603050405020304" pitchFamily="18" charset="0"/>
              <a:ea typeface="Times New Roman" panose="02020603050405020304" pitchFamily="18" charset="0"/>
            </a:endParaRPr>
          </a:p>
          <a:p>
            <a:pPr algn="just" rtl="1"/>
            <a:r>
              <a:rPr lang="ar-IQ" dirty="0">
                <a:highlight>
                  <a:srgbClr val="00FFFF"/>
                </a:highlight>
                <a:latin typeface="Times New Roman" panose="02020603050405020304" pitchFamily="18" charset="0"/>
                <a:ea typeface="Times New Roman" panose="02020603050405020304" pitchFamily="18" charset="0"/>
              </a:rPr>
              <a:t>5-منهج البحث </a:t>
            </a:r>
            <a:endParaRPr lang="en-US" sz="1400" dirty="0">
              <a:effectLst/>
              <a:latin typeface="Times New Roman" panose="02020603050405020304" pitchFamily="18" charset="0"/>
              <a:ea typeface="Times New Roman" panose="02020603050405020304" pitchFamily="18" charset="0"/>
            </a:endParaRPr>
          </a:p>
          <a:p>
            <a:pPr algn="just" rtl="1"/>
            <a:r>
              <a:rPr lang="ar-IQ" dirty="0">
                <a:highlight>
                  <a:srgbClr val="FF00FF"/>
                </a:highlight>
                <a:latin typeface="Times New Roman" panose="02020603050405020304" pitchFamily="18" charset="0"/>
                <a:ea typeface="Times New Roman" panose="02020603050405020304" pitchFamily="18" charset="0"/>
              </a:rPr>
              <a:t>6-عينة البحث.</a:t>
            </a:r>
            <a:endParaRPr lang="en-US" sz="1400" dirty="0">
              <a:effectLst/>
              <a:latin typeface="Times New Roman" panose="02020603050405020304" pitchFamily="18" charset="0"/>
              <a:ea typeface="Times New Roman" panose="02020603050405020304" pitchFamily="18" charset="0"/>
            </a:endParaRPr>
          </a:p>
          <a:p>
            <a:pPr algn="just" rtl="1"/>
            <a:r>
              <a:rPr lang="ar-IQ" dirty="0">
                <a:highlight>
                  <a:srgbClr val="808000"/>
                </a:highlight>
                <a:latin typeface="Times New Roman" panose="02020603050405020304" pitchFamily="18" charset="0"/>
                <a:ea typeface="Times New Roman" panose="02020603050405020304" pitchFamily="18" charset="0"/>
              </a:rPr>
              <a:t>7-إجراءات البحث بشكل موجز</a:t>
            </a:r>
            <a:endParaRPr lang="en-US" sz="1400" dirty="0">
              <a:effectLst/>
              <a:latin typeface="Times New Roman" panose="02020603050405020304" pitchFamily="18" charset="0"/>
              <a:ea typeface="Times New Roman" panose="02020603050405020304" pitchFamily="18" charset="0"/>
            </a:endParaRPr>
          </a:p>
          <a:p>
            <a:pPr algn="just" rtl="1"/>
            <a:r>
              <a:rPr lang="ar-IQ" dirty="0">
                <a:highlight>
                  <a:srgbClr val="FF0000"/>
                </a:highlight>
                <a:latin typeface="Times New Roman" panose="02020603050405020304" pitchFamily="18" charset="0"/>
                <a:ea typeface="Times New Roman" panose="02020603050405020304" pitchFamily="18" charset="0"/>
              </a:rPr>
              <a:t>8-أهم الاستنتاجات</a:t>
            </a:r>
            <a:endParaRPr lang="en-US" sz="1400" dirty="0">
              <a:effectLst/>
              <a:latin typeface="Times New Roman" panose="02020603050405020304" pitchFamily="18" charset="0"/>
              <a:ea typeface="Times New Roman" panose="02020603050405020304" pitchFamily="18" charset="0"/>
            </a:endParaRPr>
          </a:p>
          <a:p>
            <a:pPr algn="just" rtl="1"/>
            <a:r>
              <a:rPr lang="ar-IQ" dirty="0">
                <a:highlight>
                  <a:srgbClr val="FFFF00"/>
                </a:highlight>
                <a:latin typeface="Times New Roman" panose="02020603050405020304" pitchFamily="18" charset="0"/>
                <a:ea typeface="Times New Roman" panose="02020603050405020304" pitchFamily="18" charset="0"/>
              </a:rPr>
              <a:t>9-أهم التوصيات التي خرج بها البحث.</a:t>
            </a:r>
            <a:endParaRPr lang="en-US" sz="1400" dirty="0">
              <a:effectLst/>
              <a:latin typeface="Times New Roman" panose="02020603050405020304" pitchFamily="18" charset="0"/>
              <a:ea typeface="Times New Roman" panose="02020603050405020304" pitchFamily="18" charset="0"/>
            </a:endParaRPr>
          </a:p>
          <a:p>
            <a:pPr algn="just" rtl="1">
              <a:tabLst>
                <a:tab pos="571500" algn="r"/>
              </a:tabLst>
            </a:pPr>
            <a:r>
              <a:rPr lang="ar-IQ" dirty="0">
                <a:highlight>
                  <a:srgbClr val="C0C0C0"/>
                </a:highlight>
                <a:latin typeface="Times New Roman" panose="02020603050405020304" pitchFamily="18" charset="0"/>
                <a:ea typeface="Times New Roman" panose="02020603050405020304" pitchFamily="18" charset="0"/>
              </a:rPr>
              <a:t>10-يدون في الهامش المصدر الذي اخذ منه الدراسة السابقة.</a:t>
            </a:r>
            <a:endParaRPr lang="en-US" sz="1400" dirty="0">
              <a:effectLst/>
              <a:latin typeface="Times New Roman" panose="02020603050405020304" pitchFamily="18" charset="0"/>
              <a:ea typeface="Times New Roman" panose="02020603050405020304" pitchFamily="18" charset="0"/>
            </a:endParaRPr>
          </a:p>
          <a:p>
            <a:pPr algn="just" rtl="1">
              <a:tabLst>
                <a:tab pos="571500" algn="r"/>
              </a:tabLst>
            </a:pPr>
            <a:r>
              <a:rPr lang="ar-IQ"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6583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764" y="0"/>
            <a:ext cx="10806545" cy="6801862"/>
          </a:xfrm>
          <a:prstGeom prst="rect">
            <a:avLst/>
          </a:prstGeom>
        </p:spPr>
        <p:txBody>
          <a:bodyPr wrap="square">
            <a:spAutoFit/>
          </a:bodyPr>
          <a:lstStyle/>
          <a:p>
            <a:pPr indent="17780" algn="r" rtl="1"/>
            <a:r>
              <a:rPr lang="ar-SA" b="1" dirty="0">
                <a:highlight>
                  <a:srgbClr val="00FF00"/>
                </a:highlight>
                <a:latin typeface="Times New Roman" panose="02020603050405020304" pitchFamily="18" charset="0"/>
                <a:ea typeface="Times New Roman" panose="02020603050405020304" pitchFamily="18" charset="0"/>
              </a:rPr>
              <a:t>-2-1 دراسة مآرب جـــواد كاظم ,2016.</a:t>
            </a:r>
            <a:r>
              <a:rPr lang="ar-SA" b="1" baseline="30000" dirty="0">
                <a:highlight>
                  <a:srgbClr val="FFFF00"/>
                </a:highligh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indent="17780" algn="r" rtl="1"/>
            <a:r>
              <a:rPr lang="ar-SA" sz="1600" b="1" dirty="0">
                <a:effectLst/>
                <a:latin typeface="Times New Roman" panose="02020603050405020304" pitchFamily="18" charset="0"/>
                <a:ea typeface="Times New Roman" panose="02020603050405020304" pitchFamily="18" charset="0"/>
              </a:rPr>
              <a:t>       </a:t>
            </a:r>
            <a:r>
              <a:rPr lang="ar-IQ" b="1" dirty="0">
                <a:highlight>
                  <a:srgbClr val="C0C0C0"/>
                </a:highlight>
                <a:latin typeface="Times New Roman" panose="02020603050405020304" pitchFamily="18" charset="0"/>
                <a:ea typeface="Times New Roman" panose="02020603050405020304" pitchFamily="18" charset="0"/>
              </a:rPr>
              <a:t>تأثير تمرينات خاصة على بعض القدرات المهارية وقياس التوافق وسرعة الاستجابة الحركية للأطراف السفلى باستعمال جهاز مصنع في رياضة المبارزة</a:t>
            </a:r>
            <a:r>
              <a:rPr lang="ar-IQ" b="1" dirty="0">
                <a:highlight>
                  <a:srgbClr val="C0C0C0"/>
                </a:highlight>
                <a:latin typeface="Times New Roman" panose="02020603050405020304" pitchFamily="18" charset="0"/>
                <a:ea typeface="SimSun" panose="02010600030101010101" pitchFamily="2" charset="-122"/>
              </a:rPr>
              <a:t>.</a:t>
            </a:r>
            <a:endParaRPr lang="en-US" sz="1600" dirty="0">
              <a:effectLst/>
              <a:latin typeface="Times New Roman" panose="02020603050405020304" pitchFamily="18" charset="0"/>
              <a:ea typeface="Times New Roman" panose="02020603050405020304" pitchFamily="18" charset="0"/>
            </a:endParaRPr>
          </a:p>
          <a:p>
            <a:pPr algn="ctr" rtl="1"/>
            <a:r>
              <a:rPr lang="ar-SA" b="1" dirty="0">
                <a:latin typeface="Calibri" panose="020F050202020403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justLow" rtl="1">
              <a:spcAft>
                <a:spcPts val="1200"/>
              </a:spcAft>
            </a:pPr>
            <a:r>
              <a:rPr lang="ar-IQ" dirty="0">
                <a:latin typeface="Times New Roman" panose="02020603050405020304" pitchFamily="18" charset="0"/>
                <a:ea typeface="Times New Roman" panose="02020603050405020304" pitchFamily="18" charset="0"/>
              </a:rPr>
              <a:t>        </a:t>
            </a:r>
            <a:r>
              <a:rPr lang="ar-IQ" dirty="0">
                <a:highlight>
                  <a:srgbClr val="FFFF00"/>
                </a:highlight>
                <a:latin typeface="Times New Roman" panose="02020603050405020304" pitchFamily="18" charset="0"/>
                <a:ea typeface="Times New Roman" panose="02020603050405020304" pitchFamily="18" charset="0"/>
              </a:rPr>
              <a:t>هدفت الدراسة التعرف الى تأثير التمرينات الخــاصة في تطوير بعض القدرات المهـــارية وقياس التوافق وسرعة الاستجابة الحركية للإطراف السفلى في رياضة المبارزة، فضلا عن تصميم وتصنيع جهاز لقياس التوافق وسرعة الاستجابة الحركية للإطراف السفلى في رياضة المبارزة.</a:t>
            </a:r>
            <a:endParaRPr lang="en-US" sz="1600" dirty="0">
              <a:effectLst/>
              <a:latin typeface="Times New Roman" panose="02020603050405020304" pitchFamily="18" charset="0"/>
              <a:ea typeface="Times New Roman" panose="02020603050405020304" pitchFamily="18" charset="0"/>
            </a:endParaRPr>
          </a:p>
          <a:p>
            <a:pPr algn="justLow" rtl="1">
              <a:spcAft>
                <a:spcPts val="1200"/>
              </a:spcAft>
            </a:pPr>
            <a:r>
              <a:rPr lang="ar-IQ" dirty="0">
                <a:latin typeface="Times New Roman" panose="02020603050405020304" pitchFamily="18" charset="0"/>
                <a:ea typeface="Times New Roman" panose="02020603050405020304" pitchFamily="18" charset="0"/>
              </a:rPr>
              <a:t>   </a:t>
            </a:r>
            <a:r>
              <a:rPr lang="ar-IQ" dirty="0">
                <a:highlight>
                  <a:srgbClr val="00FFFF"/>
                </a:highlight>
                <a:latin typeface="Times New Roman" panose="02020603050405020304" pitchFamily="18" charset="0"/>
                <a:ea typeface="Times New Roman" panose="02020603050405020304" pitchFamily="18" charset="0"/>
              </a:rPr>
              <a:t>وقد استعملت الباحثة المنهج التجريبي </a:t>
            </a:r>
            <a:r>
              <a:rPr lang="ar-SA" dirty="0">
                <a:solidFill>
                  <a:srgbClr val="000000"/>
                </a:solidFill>
                <a:highlight>
                  <a:srgbClr val="00FFFF"/>
                </a:highlight>
                <a:latin typeface="Times New Roman" panose="02020603050405020304" pitchFamily="18" charset="0"/>
                <a:ea typeface="Times New Roman" panose="02020603050405020304" pitchFamily="18" charset="0"/>
              </a:rPr>
              <a:t>بأسلوب الضبط المحكم(مجموعة تجريبية + مجموعة ضابطة)</a:t>
            </a:r>
            <a:r>
              <a:rPr lang="ar-IQ" dirty="0">
                <a:highlight>
                  <a:srgbClr val="00FFFF"/>
                </a:highlight>
                <a:latin typeface="Times New Roman" panose="02020603050405020304" pitchFamily="18" charset="0"/>
                <a:ea typeface="Times New Roman" panose="02020603050405020304" pitchFamily="18" charset="0"/>
              </a:rPr>
              <a:t> ذو الاختبار القبلي والبعدي</a:t>
            </a:r>
            <a:r>
              <a:rPr lang="ar-SA" dirty="0">
                <a:solidFill>
                  <a:srgbClr val="000000"/>
                </a:solidFill>
                <a:highlight>
                  <a:srgbClr val="00FFFF"/>
                </a:highlight>
                <a:latin typeface="Times New Roman" panose="02020603050405020304" pitchFamily="18" charset="0"/>
                <a:ea typeface="Times New Roman" panose="02020603050405020304" pitchFamily="18" charset="0"/>
              </a:rPr>
              <a:t> لملاءمته وطبيعة حل مشكلة البحث</a:t>
            </a:r>
            <a:r>
              <a:rPr lang="ar-IQ" dirty="0">
                <a:highlight>
                  <a:srgbClr val="00FFFF"/>
                </a:highlight>
                <a:latin typeface="Times New Roman" panose="02020603050405020304" pitchFamily="18" charset="0"/>
                <a:ea typeface="Times New Roman" panose="02020603050405020304" pitchFamily="18" charset="0"/>
              </a:rPr>
              <a:t>، </a:t>
            </a:r>
            <a:r>
              <a:rPr lang="ar-IQ" dirty="0">
                <a:highlight>
                  <a:srgbClr val="FF00FF"/>
                </a:highlight>
                <a:latin typeface="Times New Roman" panose="02020603050405020304" pitchFamily="18" charset="0"/>
                <a:ea typeface="Times New Roman" panose="02020603050405020304" pitchFamily="18" charset="0"/>
              </a:rPr>
              <a:t>وتم تحديد مجتمع البحث بطالبات كلية التربية البدنية وعلوم الرياضة للبنات المرحلة الرابعة للعام الدراسي (2015-2016) والمتعلمات لرياضة المبارزة  خلال المرحلة الثالثة  من العام الدراسي 2014-2015) والبالغ عددهن (97) طالبة ، </a:t>
            </a:r>
            <a:r>
              <a:rPr lang="ar-IQ" dirty="0">
                <a:solidFill>
                  <a:srgbClr val="000000"/>
                </a:solidFill>
                <a:highlight>
                  <a:srgbClr val="FF00FF"/>
                </a:highlight>
                <a:latin typeface="Times New Roman" panose="02020603050405020304" pitchFamily="18" charset="0"/>
                <a:ea typeface="Times New Roman" panose="02020603050405020304" pitchFamily="18" charset="0"/>
              </a:rPr>
              <a:t>و</a:t>
            </a:r>
            <a:r>
              <a:rPr lang="ar-SA" dirty="0">
                <a:solidFill>
                  <a:srgbClr val="000000"/>
                </a:solidFill>
                <a:highlight>
                  <a:srgbClr val="FF00FF"/>
                </a:highlight>
                <a:latin typeface="Times New Roman" panose="02020603050405020304" pitchFamily="18" charset="0"/>
                <a:ea typeface="Times New Roman" panose="02020603050405020304" pitchFamily="18" charset="0"/>
              </a:rPr>
              <a:t>تم اختيار عينة البحث الرئيسة من الراغبات بممارسة وتدريب رياضة المبارزة </a:t>
            </a:r>
            <a:r>
              <a:rPr lang="ar-IQ" dirty="0">
                <a:solidFill>
                  <a:srgbClr val="000000"/>
                </a:solidFill>
                <a:highlight>
                  <a:srgbClr val="FF00FF"/>
                </a:highlight>
                <a:latin typeface="Times New Roman" panose="02020603050405020304" pitchFamily="18" charset="0"/>
                <a:ea typeface="Times New Roman" panose="02020603050405020304" pitchFamily="18" charset="0"/>
              </a:rPr>
              <a:t>من طالبات المرحلة الرابعة والبالغ عددهن (14) طالبة, لغرض البحث العملي .</a:t>
            </a:r>
            <a:endParaRPr lang="en-US" sz="1600" dirty="0">
              <a:effectLst/>
              <a:latin typeface="Times New Roman" panose="02020603050405020304" pitchFamily="18" charset="0"/>
              <a:ea typeface="Times New Roman" panose="02020603050405020304" pitchFamily="18" charset="0"/>
            </a:endParaRPr>
          </a:p>
          <a:p>
            <a:pPr algn="justLow" rtl="1">
              <a:spcAft>
                <a:spcPts val="1200"/>
              </a:spcAft>
            </a:pPr>
            <a:r>
              <a:rPr lang="ar-IQ" dirty="0">
                <a:solidFill>
                  <a:srgbClr val="000000"/>
                </a:solidFill>
                <a:latin typeface="Times New Roman" panose="02020603050405020304" pitchFamily="18" charset="0"/>
                <a:ea typeface="Times New Roman" panose="02020603050405020304" pitchFamily="18" charset="0"/>
              </a:rPr>
              <a:t>   </a:t>
            </a:r>
            <a:r>
              <a:rPr lang="ar-IQ" dirty="0">
                <a:solidFill>
                  <a:srgbClr val="000000"/>
                </a:solidFill>
                <a:highlight>
                  <a:srgbClr val="808000"/>
                </a:highlight>
                <a:latin typeface="Times New Roman" panose="02020603050405020304" pitchFamily="18" charset="0"/>
                <a:ea typeface="Times New Roman" panose="02020603050405020304" pitchFamily="18" charset="0"/>
              </a:rPr>
              <a:t>وبعد تصميم الجهاز المقترح وتنفيذ تصنيعه وإجراء الأسس العلمية له، تم تصميم تمرينات خاصة في رياضة المبارزة، ومن ثم إجراء الاختبارات القبلية وتنفيذ التمرينات الخاصة على مدى شهرين، ومن ثم أجراء الاختبارات البعدية ,وبعد جمع النتائج تم معالجتها احصائيا </a:t>
            </a:r>
            <a:r>
              <a:rPr lang="ar-IQ" dirty="0">
                <a:highlight>
                  <a:srgbClr val="808000"/>
                </a:highligh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algn="r" rtl="1"/>
            <a:r>
              <a:rPr lang="ar-SA" dirty="0">
                <a:highlight>
                  <a:srgbClr val="FF0000"/>
                </a:highlight>
                <a:latin typeface="Calibri" panose="020F0502020204030204" pitchFamily="34" charset="0"/>
                <a:ea typeface="Calibri" panose="020F0502020204030204" pitchFamily="34" charset="0"/>
              </a:rPr>
              <a:t>وتوصلت الباحثة في الاستنتاجات الى:</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dirty="0">
                <a:highlight>
                  <a:srgbClr val="FF0000"/>
                </a:highlight>
                <a:latin typeface="Calibri" panose="020F0502020204030204" pitchFamily="34" charset="0"/>
                <a:ea typeface="Calibri" panose="020F0502020204030204" pitchFamily="34" charset="0"/>
              </a:rPr>
              <a:t>- ان الجهاز الذي تم تصنيعه أثبت كفاءته في قياس التوافق الحركي وسرعة الاستجابة الحركية للاطراف السفلى في رياضة المبارزة.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dirty="0">
                <a:highlight>
                  <a:srgbClr val="FF0000"/>
                </a:highlight>
                <a:latin typeface="Calibri" panose="020F0502020204030204" pitchFamily="34" charset="0"/>
                <a:ea typeface="Calibri" panose="020F0502020204030204" pitchFamily="34" charset="0"/>
              </a:rPr>
              <a:t>- أن التمرينات الخاصة التي أعدتها الباحثة طورت القدرات المهارية والتوافق الحركي وسرعة الاستجابة الحركية بالمبارزة لدى المجموعة التجريبية أفضل من التمرينات الاعتيادية لدى المجموعة الضابطة.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justLow" rtl="1">
              <a:spcAft>
                <a:spcPts val="1200"/>
              </a:spcAft>
            </a:pPr>
            <a:r>
              <a:rPr lang="ar-IQ" dirty="0">
                <a:latin typeface="Times New Roman" panose="02020603050405020304" pitchFamily="18" charset="0"/>
                <a:ea typeface="Times New Roman" panose="02020603050405020304" pitchFamily="18" charset="0"/>
              </a:rPr>
              <a:t>   </a:t>
            </a:r>
            <a:r>
              <a:rPr lang="ar-IQ" dirty="0">
                <a:highlight>
                  <a:srgbClr val="FFFF00"/>
                </a:highlight>
                <a:latin typeface="Times New Roman" panose="02020603050405020304" pitchFamily="18" charset="0"/>
                <a:ea typeface="Times New Roman" panose="02020603050405020304" pitchFamily="18" charset="0"/>
              </a:rPr>
              <a:t>لذا توصي الباحثة بضرورة استعمال أجهزة ووسائل متنوعة وسهلة في القياس والتدريب، وهذه المواصفات ساعدت بشكل ملحوظ في إنجاز مثل هذه التمارين سواء كانت بدنية أو مهارية أو حركية، ويمكن استعمال هذا الجهاز في معظم الفعاليات الرياضية .</a:t>
            </a:r>
            <a:endParaRPr lang="en-US" sz="1600" dirty="0">
              <a:effectLst/>
              <a:latin typeface="Times New Roman" panose="02020603050405020304" pitchFamily="18" charset="0"/>
              <a:ea typeface="Times New Roman" panose="02020603050405020304" pitchFamily="18" charset="0"/>
            </a:endParaRPr>
          </a:p>
          <a:p>
            <a:pPr algn="just" rtl="1">
              <a:tabLst>
                <a:tab pos="571500" algn="r"/>
              </a:tabLst>
            </a:pPr>
            <a:r>
              <a:rPr lang="ar-IQ" sz="20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algn="just" rtl="1"/>
            <a:r>
              <a:rPr lang="ar-SA" sz="1600" dirty="0">
                <a:highlight>
                  <a:srgbClr val="FFFF00"/>
                </a:highlight>
                <a:latin typeface="Calibri" panose="020F0502020204030204" pitchFamily="34" charset="0"/>
                <a:ea typeface="Calibri" panose="020F0502020204030204" pitchFamily="34" charset="0"/>
              </a:rPr>
              <a:t>- مآرب جـــواد كاظم؛ تأثير تمرينات خاصة على بعض القدرات المهارية وقياس التوافق وسرعة الاستجابة الحركية للأطراف السفلى باستعمال جهاز مصنع في رياضة المبارزة. (رسالة ماجستير، كلية التربية البدنية وعلوم الرياضة للبنات، جامعة بغداد ,2016)، ص8.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IQ" sz="2000" dirty="0">
                <a:latin typeface="Calibri" panose="020F050202020403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3371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274838"/>
            <a:ext cx="6096000" cy="2308324"/>
          </a:xfrm>
          <a:prstGeom prst="rect">
            <a:avLst/>
          </a:prstGeom>
        </p:spPr>
        <p:txBody>
          <a:bodyPr>
            <a:spAutoFit/>
          </a:bodyPr>
          <a:lstStyle/>
          <a:p>
            <a:pPr algn="just" rtl="1"/>
            <a:r>
              <a:rPr lang="ar-IQ" b="1" dirty="0">
                <a:highlight>
                  <a:srgbClr val="00FFFF"/>
                </a:highlight>
                <a:latin typeface="Times New Roman" panose="02020603050405020304" pitchFamily="18" charset="0"/>
                <a:ea typeface="Times New Roman" panose="02020603050405020304" pitchFamily="18" charset="0"/>
              </a:rPr>
              <a:t>خامسا: مناقشة الدراسات السابقة:</a:t>
            </a:r>
            <a:endParaRPr lang="en-US" sz="1400" dirty="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   بعد تدوين الدراسات السابقة يبدأ الباحث بمناقشتها من حيث مدى تشابه واختلاف دراسته من الدراسات السابقة وبيان أسباب اختياره لتلك الدراسات ومدى الاستفادة منها في معالجة مشكلة بحثه.</a:t>
            </a:r>
            <a:endParaRPr lang="en-US" sz="1400" dirty="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وفي اغلب البحوث لايناقش الباحث الدراسات السابقة وهذا مما يؤثر في عدم فهم المعلومات الضرورية للقارئ وأبعاد الشكوك بان هذا البحث مطروق سابقا وحتى يبرر الباحث ذلك عليه أن يناقش مدى تقارب هذا البحث مع البحث السابق ومدى الاختلاف بينهما. ومن هنا تبرز أهمية مناقشة الدراسات السابقة.</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36481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873" y="488706"/>
            <a:ext cx="10778836" cy="5909310"/>
          </a:xfrm>
          <a:prstGeom prst="rect">
            <a:avLst/>
          </a:prstGeom>
        </p:spPr>
        <p:txBody>
          <a:bodyPr wrap="square">
            <a:spAutoFit/>
          </a:bodyPr>
          <a:lstStyle/>
          <a:p>
            <a:pPr algn="r" rtl="1"/>
            <a:r>
              <a:rPr lang="ar-IQ" sz="2000">
                <a:effectLst/>
                <a:highlight>
                  <a:srgbClr val="FFFF00"/>
                </a:highlight>
                <a:latin typeface="Times New Roman" panose="02020603050405020304" pitchFamily="18" charset="0"/>
                <a:ea typeface="Times New Roman" panose="02020603050405020304" pitchFamily="18" charset="0"/>
              </a:rPr>
              <a:t>واجب عملي /</a:t>
            </a:r>
            <a:endParaRPr lang="en-US" sz="1600" dirty="0">
              <a:effectLst/>
              <a:latin typeface="Times New Roman" panose="02020603050405020304" pitchFamily="18" charset="0"/>
              <a:ea typeface="Times New Roman" panose="02020603050405020304" pitchFamily="18" charset="0"/>
            </a:endParaRPr>
          </a:p>
          <a:p>
            <a:pPr algn="r" rtl="1"/>
            <a:r>
              <a:rPr lang="ar-IQ" sz="2000" dirty="0">
                <a:effectLst/>
                <a:latin typeface="Times New Roman" panose="02020603050405020304" pitchFamily="18" charset="0"/>
                <a:ea typeface="Times New Roman" panose="02020603050405020304" pitchFamily="18" charset="0"/>
              </a:rPr>
              <a:t>اجري مقارنة من مدى الاستفادة من الدراسة التالية لدراسة مأرب جواد كاظم التي تم طرحها سابقا.</a:t>
            </a:r>
            <a:endParaRPr lang="en-US" sz="1600" dirty="0">
              <a:effectLst/>
              <a:latin typeface="Times New Roman" panose="02020603050405020304" pitchFamily="18" charset="0"/>
              <a:ea typeface="Times New Roman" panose="02020603050405020304" pitchFamily="18" charset="0"/>
            </a:endParaRPr>
          </a:p>
          <a:p>
            <a:pPr algn="justLow" rtl="1"/>
            <a:r>
              <a:rPr lang="ar-IQ" b="1" dirty="0">
                <a:highlight>
                  <a:srgbClr val="FFFF00"/>
                </a:highlight>
                <a:cs typeface="Simplified Arabic"/>
              </a:rPr>
              <a:t>دراسة سـوزان صادق داود(2014م</a:t>
            </a:r>
            <a:r>
              <a:rPr lang="ar-IQ" sz="2000" b="1" dirty="0">
                <a:effectLst/>
                <a:highlight>
                  <a:srgbClr val="FFFF00"/>
                </a:highlight>
                <a:cs typeface="Simplified Arabic"/>
              </a:rPr>
              <a:t>)</a:t>
            </a:r>
            <a:r>
              <a:rPr lang="ar-IQ" b="1" dirty="0">
                <a:highlight>
                  <a:srgbClr val="FFFF00"/>
                </a:highlight>
                <a:cs typeface="Simplified Arabic"/>
              </a:rPr>
              <a:t>.</a:t>
            </a:r>
            <a:r>
              <a:rPr lang="ar-IQ" dirty="0">
                <a:highlight>
                  <a:srgbClr val="FFFF00"/>
                </a:highlight>
                <a:cs typeface="Simplified Arabic"/>
              </a:rPr>
              <a:t> </a:t>
            </a:r>
            <a:r>
              <a:rPr lang="ar-IQ" baseline="30000" dirty="0">
                <a:highlight>
                  <a:srgbClr val="FFFF00"/>
                </a:highlight>
                <a:cs typeface="Simplified Arabic"/>
              </a:rPr>
              <a:t>()</a:t>
            </a:r>
            <a:endParaRPr lang="en-US" dirty="0">
              <a:effectLst/>
            </a:endParaRPr>
          </a:p>
          <a:p>
            <a:pPr algn="justLow" rtl="1"/>
            <a:r>
              <a:rPr lang="ar-IQ" dirty="0">
                <a:highlight>
                  <a:srgbClr val="FFFF00"/>
                </a:highlight>
                <a:cs typeface="Simplified Arabic"/>
              </a:rPr>
              <a:t>تأثير تمرينات باستخدام جهاز مصمم ومصنع بالحبال المطاطية لتطوير القوة الخاصة والأداء المهارى لدى لاعبات المبارز.</a:t>
            </a:r>
            <a:endParaRPr lang="en-US" dirty="0">
              <a:effectLst/>
            </a:endParaRPr>
          </a:p>
          <a:p>
            <a:pPr algn="justLow" rtl="1"/>
            <a:r>
              <a:rPr lang="ar-IQ" dirty="0">
                <a:cs typeface="Simplified Arabic"/>
              </a:rPr>
              <a:t>هدفت الدراسة إلى</a:t>
            </a:r>
            <a:r>
              <a:rPr lang="ar-IQ" b="1" dirty="0">
                <a:cs typeface="Simplified Arabic"/>
              </a:rPr>
              <a:t>:</a:t>
            </a:r>
            <a:endParaRPr lang="en-US" dirty="0">
              <a:effectLst/>
            </a:endParaRPr>
          </a:p>
          <a:p>
            <a:pPr algn="justLow" rtl="1"/>
            <a:r>
              <a:rPr lang="ar-SA" dirty="0">
                <a:ea typeface="Calibri" panose="020F0502020204030204" pitchFamily="34" charset="0"/>
                <a:cs typeface="Simplified Arabic"/>
              </a:rPr>
              <a:t>- أعداد تمرينات خاصة باستعمال الحبال المطاطية تتناسب وقدرات لاعبات المبارزة.</a:t>
            </a:r>
            <a:endParaRPr lang="en-US" dirty="0">
              <a:effectLst/>
            </a:endParaRPr>
          </a:p>
          <a:p>
            <a:pPr algn="justLow" rtl="1"/>
            <a:r>
              <a:rPr lang="ar-SA" dirty="0">
                <a:ea typeface="Calibri" panose="020F0502020204030204" pitchFamily="34" charset="0"/>
                <a:cs typeface="Simplified Arabic"/>
              </a:rPr>
              <a:t>- تصميم وتصنيع جهاز خاص باستعمال مقاومة الحبال المطاطية كوسيلة تدريبية جديدة تساعد في تطوير القوة الخاصة والأداء المهاري لدى لاعبات المبارزة. </a:t>
            </a:r>
            <a:endParaRPr lang="en-US" dirty="0">
              <a:effectLst/>
            </a:endParaRPr>
          </a:p>
          <a:p>
            <a:pPr algn="justLow" rtl="1"/>
            <a:r>
              <a:rPr lang="ar-SA" dirty="0">
                <a:latin typeface="Times New Roman" panose="02020603050405020304" pitchFamily="18" charset="0"/>
                <a:ea typeface="Calibri" panose="020F0502020204030204" pitchFamily="34" charset="0"/>
                <a:cs typeface="Simplified Arabic"/>
              </a:rPr>
              <a:t>- التعرف الى تأثير التمرينات الخاصة باستعمال مقاومة الحبال المطاطية في تطوير القوة الخاصة والأداء المهاري للاعبات المبارزة. </a:t>
            </a:r>
            <a:endParaRPr lang="en-US" sz="1600" dirty="0">
              <a:effectLst/>
              <a:latin typeface="Times New Roman" panose="02020603050405020304" pitchFamily="18" charset="0"/>
              <a:ea typeface="Times New Roman" panose="02020603050405020304" pitchFamily="18" charset="0"/>
            </a:endParaRPr>
          </a:p>
          <a:p>
            <a:pPr algn="justLow" rtl="1"/>
            <a:r>
              <a:rPr lang="ar-IQ" dirty="0">
                <a:latin typeface="Times New Roman" panose="02020603050405020304" pitchFamily="18" charset="0"/>
                <a:ea typeface="SimSun" panose="02010600030101010101" pitchFamily="2" charset="-122"/>
                <a:cs typeface="Simplified Arabic"/>
              </a:rPr>
              <a:t>     </a:t>
            </a:r>
            <a:r>
              <a:rPr lang="ar-SA" dirty="0">
                <a:solidFill>
                  <a:srgbClr val="000000"/>
                </a:solidFill>
                <a:latin typeface="Times New Roman" panose="02020603050405020304" pitchFamily="18" charset="0"/>
                <a:ea typeface="Times New Roman" panose="02020603050405020304" pitchFamily="18" charset="0"/>
                <a:cs typeface="Simplified Arabic"/>
              </a:rPr>
              <a:t>وقد استعملت الباحثة المنهج التجريبي بأسلوب الضبط المحكم(تجريبية+ضابطة)</a:t>
            </a:r>
            <a:r>
              <a:rPr lang="ar-IQ" dirty="0">
                <a:latin typeface="Times New Roman" panose="02020603050405020304" pitchFamily="18" charset="0"/>
                <a:ea typeface="SimSun" panose="02010600030101010101" pitchFamily="2" charset="-122"/>
                <a:cs typeface="Simplified Arabic"/>
              </a:rPr>
              <a:t>.</a:t>
            </a:r>
            <a:endParaRPr lang="en-US" sz="1600" dirty="0">
              <a:effectLst/>
              <a:latin typeface="Times New Roman" panose="02020603050405020304" pitchFamily="18" charset="0"/>
              <a:ea typeface="Times New Roman" panose="02020603050405020304" pitchFamily="18" charset="0"/>
            </a:endParaRPr>
          </a:p>
          <a:p>
            <a:pPr algn="justLow" rtl="1"/>
            <a:r>
              <a:rPr lang="ar-IQ" dirty="0">
                <a:latin typeface="Times New Roman" panose="02020603050405020304" pitchFamily="18" charset="0"/>
                <a:ea typeface="SimSun" panose="02010600030101010101" pitchFamily="2" charset="-122"/>
                <a:cs typeface="Simplified Arabic"/>
              </a:rPr>
              <a:t>وقد حددت الباحثة مجتمع البحث هو لاعبات نادي فتاة بغداد في رياضة المبارزة لسلاح الشيش وعددهن (16) لاعبة، وقد تم استبعاد (4) لاعبات لأجراء التجربة الاستطلاعية عليهن، وتم تقسيمهن عشوائياً على مجموعتين (تجريبية + ضابطة</a:t>
            </a:r>
            <a:r>
              <a:rPr lang="en-US" dirty="0">
                <a:latin typeface="Simplified Arabic"/>
                <a:ea typeface="SimSun" panose="02010600030101010101" pitchFamily="2" charset="-122"/>
              </a:rPr>
              <a:t> (</a:t>
            </a:r>
            <a:r>
              <a:rPr lang="ar-IQ" dirty="0">
                <a:latin typeface="Times New Roman" panose="02020603050405020304" pitchFamily="18" charset="0"/>
                <a:ea typeface="SimSun" panose="02010600030101010101" pitchFamily="2" charset="-122"/>
                <a:cs typeface="Simplified Arabic"/>
              </a:rPr>
              <a:t>وبواقع (6) لاعبات في كل مجموعة.</a:t>
            </a:r>
            <a:endParaRPr lang="en-US" sz="1600" dirty="0">
              <a:effectLst/>
              <a:latin typeface="Times New Roman" panose="02020603050405020304" pitchFamily="18" charset="0"/>
              <a:ea typeface="Times New Roman" panose="02020603050405020304" pitchFamily="18" charset="0"/>
            </a:endParaRPr>
          </a:p>
          <a:p>
            <a:pPr algn="justLow" rtl="1">
              <a:tabLst>
                <a:tab pos="448945" algn="l"/>
              </a:tabLst>
            </a:pPr>
            <a:r>
              <a:rPr lang="ar-SA" dirty="0">
                <a:solidFill>
                  <a:srgbClr val="000000"/>
                </a:solidFill>
                <a:latin typeface="Times New Roman" panose="02020603050405020304" pitchFamily="18" charset="0"/>
                <a:ea typeface="Times New Roman" panose="02020603050405020304" pitchFamily="18" charset="0"/>
                <a:cs typeface="Simplified Arabic"/>
              </a:rPr>
              <a:t>     </a:t>
            </a:r>
            <a:r>
              <a:rPr lang="ar-SA" dirty="0">
                <a:latin typeface="Times New Roman" panose="02020603050405020304" pitchFamily="18" charset="0"/>
                <a:ea typeface="Times New Roman" panose="02020603050405020304" pitchFamily="18" charset="0"/>
                <a:cs typeface="Simplified Arabic"/>
              </a:rPr>
              <a:t>وبعد إجراء الاختبار القبلي وتطبيق المنهاج ومن ثم إجراء الاختبار البعدي، توصلت إلى أهم الاستنتاجات الآتية:</a:t>
            </a:r>
            <a:endParaRPr lang="en-US" sz="1600" dirty="0">
              <a:effectLst/>
              <a:latin typeface="Times New Roman" panose="02020603050405020304" pitchFamily="18" charset="0"/>
              <a:ea typeface="Times New Roman" panose="02020603050405020304" pitchFamily="18" charset="0"/>
            </a:endParaRPr>
          </a:p>
          <a:p>
            <a:pPr algn="justLow" rtl="1"/>
            <a:r>
              <a:rPr lang="ar-SA" dirty="0">
                <a:latin typeface="Times New Roman" panose="02020603050405020304" pitchFamily="18" charset="0"/>
                <a:ea typeface="Calibri" panose="020F0502020204030204" pitchFamily="34" charset="0"/>
                <a:cs typeface="Simplified Arabic"/>
              </a:rPr>
              <a:t>- الجهاز المصنع ( الملتي جم باستعمال الحبال المطاطية ) أثبت فاعليته في تطوير القدرات البدنية الخاصة والأداء المهارى لدى أفراد عينة البحث التجريبية .</a:t>
            </a:r>
            <a:endParaRPr lang="en-US" sz="1600" dirty="0">
              <a:effectLst/>
              <a:latin typeface="Times New Roman" panose="02020603050405020304" pitchFamily="18" charset="0"/>
              <a:ea typeface="Times New Roman" panose="02020603050405020304" pitchFamily="18" charset="0"/>
            </a:endParaRPr>
          </a:p>
          <a:p>
            <a:pPr algn="justLow" rtl="1"/>
            <a:r>
              <a:rPr lang="ar-IQ" dirty="0">
                <a:cs typeface="Simplified Arabic"/>
              </a:rPr>
              <a:t>- طريقة التدريب الفتري بنوعيه باستعمال الأسلوب الدائري قد ساهم في رفع القدرات البدنية والمهارية لدى عينة البحث.</a:t>
            </a:r>
            <a:endParaRPr lang="en-US" dirty="0">
              <a:effectLst/>
            </a:endParaRPr>
          </a:p>
          <a:p>
            <a:pPr algn="justLow" rtl="1"/>
            <a:r>
              <a:rPr lang="ar-IQ" dirty="0">
                <a:cs typeface="Simplified Arabic"/>
              </a:rPr>
              <a:t>لذا توصي الباحثة بالاستفادة من الجهاز المصنع في تطوير أوجه القوة العضلية في رياضة المبارزة ورياضات أخرى.</a:t>
            </a:r>
            <a:endParaRPr lang="en-US" dirty="0">
              <a:effectLst/>
            </a:endParaRPr>
          </a:p>
          <a:p>
            <a:pPr algn="justLow" rtl="1"/>
            <a:r>
              <a:rPr lang="en-US" dirty="0">
                <a:latin typeface="Simplified Arabic"/>
              </a:rPr>
              <a:t> </a:t>
            </a:r>
            <a:endParaRPr lang="en-US" dirty="0">
              <a:effectLst/>
            </a:endParaRPr>
          </a:p>
          <a:p>
            <a:pPr algn="r" rtl="1"/>
            <a:r>
              <a:rPr lang="ar-SA" sz="1600" dirty="0">
                <a:latin typeface="Calibri" panose="020F0502020204030204" pitchFamily="34" charset="0"/>
                <a:ea typeface="Calibri" panose="020F0502020204030204" pitchFamily="34" charset="0"/>
              </a:rPr>
              <a:t>1-سـوزان صادق داود؛ تأثير تمرينات باستعمال جهاز مصمم ومصنع بالحبال المطاطية لتطوير القوة الخاصة والأداء المهارى لدى لاعبات المبارزة. (أطروحة دكتوراه، كلية التربية البدنية وعلوم الرياضة للبنات , جامعة بغداد 2014),ص12.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justLow" rtl="1"/>
            <a:r>
              <a:rPr lang="ar-IQ" sz="1600" dirty="0">
                <a:effectLst/>
                <a:latin typeface="Times New Roman" panose="02020603050405020304" pitchFamily="18" charset="0"/>
                <a:ea typeface="Times New Roman" panose="02020603050405020304" pitchFamily="18" charset="0"/>
                <a:cs typeface="Simplified Arabic"/>
              </a:rPr>
              <a:t>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261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413338"/>
            <a:ext cx="6096000" cy="2031325"/>
          </a:xfrm>
          <a:prstGeom prst="rect">
            <a:avLst/>
          </a:prstGeom>
        </p:spPr>
        <p:txBody>
          <a:bodyPr>
            <a:spAutoFit/>
          </a:bodyPr>
          <a:lstStyle/>
          <a:p>
            <a:r>
              <a:rPr lang="ar-IQ" dirty="0"/>
              <a:t>(الفصل الثاني الدراسات النظرية والدراسات المشابهة )</a:t>
            </a:r>
          </a:p>
          <a:p>
            <a:r>
              <a:rPr lang="ar-IQ" dirty="0"/>
              <a:t>   يحتوي الفصل الثاني على معلومات نظرية وهي من تأليف وتنسيق وترتيب الباحث لها وتخص بعض المواضيع التي يجدها مهمة التوضيح للقارئ عن موضوع بحثه واغلب المصادر تؤكد أن تكون تسلسل المواضيع في الفصل الثاني حسب أهميتها في العنوان وعلى هذا الأساس لابد من توضيح كيفية كتابة الفصل الثاني وماهي أهم محتوياته وكمايلي:</a:t>
            </a:r>
          </a:p>
          <a:p>
            <a:endParaRPr lang="ar-IQ" dirty="0"/>
          </a:p>
        </p:txBody>
      </p:sp>
    </p:spTree>
    <p:extLst>
      <p:ext uri="{BB962C8B-B14F-4D97-AF65-F5344CB8AC3E}">
        <p14:creationId xmlns:p14="http://schemas.microsoft.com/office/powerpoint/2010/main" val="584861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413338"/>
            <a:ext cx="6096000" cy="2031325"/>
          </a:xfrm>
          <a:prstGeom prst="rect">
            <a:avLst/>
          </a:prstGeom>
        </p:spPr>
        <p:txBody>
          <a:bodyPr>
            <a:spAutoFit/>
          </a:bodyPr>
          <a:lstStyle/>
          <a:p>
            <a:r>
              <a:rPr lang="ar-IQ" dirty="0"/>
              <a:t>-الدراسات النظرية والدراسات السابقة أو المشابهة) </a:t>
            </a:r>
          </a:p>
          <a:p>
            <a:r>
              <a:rPr lang="ar-IQ" dirty="0"/>
              <a:t>2-1 الدراسات النظرية:</a:t>
            </a:r>
          </a:p>
          <a:p>
            <a:r>
              <a:rPr lang="ar-IQ" dirty="0"/>
              <a:t>نقصد بالدراسات النظرية هي معلومات مرتبة ومنسقة من قبل الباحث تخص موضوع بحثه والتي تدعم بالمصادر والمراجع ذات الصلة بها.</a:t>
            </a:r>
          </a:p>
          <a:p>
            <a:r>
              <a:rPr lang="ar-IQ" dirty="0"/>
              <a:t>والغرض من هذا الموضوع (الدراسات النظرية) هو توضيح للقارئ بعض الفقرات الغامضة أو المعلومات الجديدة الغير واردة في المصادر أو المراجع أو الغرض منها  ترتيب وتسلسل أفكار القارئ لموضوع البحث .</a:t>
            </a:r>
          </a:p>
        </p:txBody>
      </p:sp>
    </p:spTree>
    <p:extLst>
      <p:ext uri="{BB962C8B-B14F-4D97-AF65-F5344CB8AC3E}">
        <p14:creationId xmlns:p14="http://schemas.microsoft.com/office/powerpoint/2010/main" val="3862856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413338"/>
            <a:ext cx="6096000" cy="369332"/>
          </a:xfrm>
          <a:prstGeom prst="rect">
            <a:avLst/>
          </a:prstGeom>
        </p:spPr>
        <p:txBody>
          <a:bodyPr>
            <a:spAutoFit/>
          </a:bodyPr>
          <a:lstStyle/>
          <a:p>
            <a:r>
              <a:rPr lang="ar-IQ" dirty="0"/>
              <a:t>.</a:t>
            </a:r>
          </a:p>
        </p:txBody>
      </p:sp>
      <p:sp>
        <p:nvSpPr>
          <p:cNvPr id="3" name="Rectangle 2"/>
          <p:cNvSpPr/>
          <p:nvPr/>
        </p:nvSpPr>
        <p:spPr>
          <a:xfrm>
            <a:off x="3048000" y="2136339"/>
            <a:ext cx="6096000" cy="2585323"/>
          </a:xfrm>
          <a:prstGeom prst="rect">
            <a:avLst/>
          </a:prstGeom>
        </p:spPr>
        <p:txBody>
          <a:bodyPr>
            <a:spAutoFit/>
          </a:bodyPr>
          <a:lstStyle/>
          <a:p>
            <a:r>
              <a:rPr lang="ar-IQ" dirty="0"/>
              <a:t>شروط كتابة الدراسات النظرية :</a:t>
            </a:r>
          </a:p>
          <a:p>
            <a:r>
              <a:rPr lang="ar-IQ" dirty="0"/>
              <a:t>1- أن تكون مواضيع جديدة واغلبها من تأليف الباحث وليس نقلا فقط من المصادر.</a:t>
            </a:r>
          </a:p>
          <a:p>
            <a:r>
              <a:rPr lang="ar-IQ" dirty="0"/>
              <a:t>2- أن تكون موجزة ومفهومة ولا إسهاب فيها .</a:t>
            </a:r>
          </a:p>
          <a:p>
            <a:r>
              <a:rPr lang="ar-IQ" dirty="0"/>
              <a:t>3- أن تكون الموضوعات متسلسلة وأفضل شكل لها أن تدرج حسب وردها في عنوان البحث.</a:t>
            </a:r>
          </a:p>
          <a:p>
            <a:r>
              <a:rPr lang="ar-IQ" dirty="0"/>
              <a:t>4- لابد من وجود وجهات نظر للباحث عند الاقتباس ووضع تعريفات إجرائية له وهذا يعطي دلالة لقوة الباحث العلمية وقدرة في فهم بحثه ومعالجة مشكلة البحثية.</a:t>
            </a:r>
          </a:p>
          <a:p>
            <a:r>
              <a:rPr lang="ar-IQ" dirty="0"/>
              <a:t>5- الاعتماد على المصادر والمراجع الحديثة وخاصة ولا باس أن يستعين الباحث بشبكة الانترنيت.</a:t>
            </a:r>
          </a:p>
        </p:txBody>
      </p:sp>
    </p:spTree>
    <p:extLst>
      <p:ext uri="{BB962C8B-B14F-4D97-AF65-F5344CB8AC3E}">
        <p14:creationId xmlns:p14="http://schemas.microsoft.com/office/powerpoint/2010/main" val="1358227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551837"/>
            <a:ext cx="6096000" cy="1754326"/>
          </a:xfrm>
          <a:prstGeom prst="rect">
            <a:avLst/>
          </a:prstGeom>
        </p:spPr>
        <p:txBody>
          <a:bodyPr>
            <a:spAutoFit/>
          </a:bodyPr>
          <a:lstStyle/>
          <a:p>
            <a:r>
              <a:rPr lang="ar-IQ" dirty="0"/>
              <a:t>- تسلسل كتابة كل موضوع ويكون كما يلي:</a:t>
            </a:r>
          </a:p>
          <a:p>
            <a:r>
              <a:rPr lang="ar-IQ" dirty="0"/>
              <a:t>-	المفهوم.</a:t>
            </a:r>
          </a:p>
          <a:p>
            <a:r>
              <a:rPr lang="ar-IQ" dirty="0"/>
              <a:t>-	التعريف.</a:t>
            </a:r>
          </a:p>
          <a:p>
            <a:r>
              <a:rPr lang="ar-IQ" dirty="0"/>
              <a:t>-	الأهمية.</a:t>
            </a:r>
          </a:p>
          <a:p>
            <a:r>
              <a:rPr lang="ar-IQ" dirty="0"/>
              <a:t>-	الأنواع.</a:t>
            </a:r>
          </a:p>
          <a:p>
            <a:r>
              <a:rPr lang="ar-IQ" dirty="0"/>
              <a:t>-	رأي الباحث يدخل في كل فقرة من الفقرات السابقة</a:t>
            </a:r>
          </a:p>
        </p:txBody>
      </p:sp>
    </p:spTree>
    <p:extLst>
      <p:ext uri="{BB962C8B-B14F-4D97-AF65-F5344CB8AC3E}">
        <p14:creationId xmlns:p14="http://schemas.microsoft.com/office/powerpoint/2010/main" val="3511150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3054" y="599312"/>
            <a:ext cx="9545782" cy="5693866"/>
          </a:xfrm>
          <a:prstGeom prst="rect">
            <a:avLst/>
          </a:prstGeom>
        </p:spPr>
        <p:txBody>
          <a:bodyPr wrap="square">
            <a:spAutoFit/>
          </a:bodyPr>
          <a:lstStyle/>
          <a:p>
            <a:pPr algn="r"/>
            <a:r>
              <a:rPr lang="ar-IQ" sz="1400" dirty="0"/>
              <a:t>بعض الأمثلة لكتابة مواضيع الدراسات النظرية :</a:t>
            </a:r>
          </a:p>
          <a:p>
            <a:pPr algn="r"/>
            <a:r>
              <a:rPr lang="ar-IQ" sz="1400" dirty="0"/>
              <a:t>1- رسالة ماجستير للباحثة (رجاء حسن إسماعيل) 2009 </a:t>
            </a:r>
          </a:p>
          <a:p>
            <a:pPr algn="r"/>
            <a:r>
              <a:rPr lang="ar-IQ" sz="1400" dirty="0"/>
              <a:t>(تأثير التمرينات التوافقية والإدراكية في تطوير مستوى الأداء لبعض مهارات سلاح الشيش)</a:t>
            </a:r>
          </a:p>
          <a:p>
            <a:pPr algn="r"/>
            <a:r>
              <a:rPr lang="ar-IQ" sz="1400" dirty="0"/>
              <a:t>تم اختيارها مواضيع الدراسات النظرية الآتية:</a:t>
            </a:r>
          </a:p>
          <a:p>
            <a:pPr algn="r"/>
            <a:r>
              <a:rPr lang="ar-IQ" sz="1400" dirty="0"/>
              <a:t>1-التمارين البدنية.</a:t>
            </a:r>
          </a:p>
          <a:p>
            <a:pPr algn="r"/>
            <a:r>
              <a:rPr lang="ar-IQ" sz="1400" dirty="0"/>
              <a:t>2-أنواع التمارين البدنية.</a:t>
            </a:r>
          </a:p>
          <a:p>
            <a:pPr algn="r"/>
            <a:r>
              <a:rPr lang="ar-IQ" sz="1400" dirty="0"/>
              <a:t>3-التوافق الحركي.</a:t>
            </a:r>
          </a:p>
          <a:p>
            <a:pPr algn="r"/>
            <a:r>
              <a:rPr lang="ar-IQ" sz="1400" dirty="0"/>
              <a:t>4-أنواع التوافق الحركي.</a:t>
            </a:r>
          </a:p>
          <a:p>
            <a:pPr algn="r"/>
            <a:r>
              <a:rPr lang="ar-IQ" sz="1400" dirty="0"/>
              <a:t>5-وظائف التوافق الحركي.</a:t>
            </a:r>
          </a:p>
          <a:p>
            <a:pPr algn="r"/>
            <a:r>
              <a:rPr lang="ar-IQ" sz="1400" dirty="0"/>
              <a:t>6-العوامل التي تؤثر في التوافق الحركي.</a:t>
            </a:r>
          </a:p>
          <a:p>
            <a:pPr algn="r"/>
            <a:r>
              <a:rPr lang="ar-IQ" sz="1400" dirty="0"/>
              <a:t>7-أهمية التوافق الحركي في المجال الرياضي.</a:t>
            </a:r>
          </a:p>
          <a:p>
            <a:pPr algn="r"/>
            <a:r>
              <a:rPr lang="ar-IQ" sz="1400" dirty="0"/>
              <a:t>8-الإدراك.</a:t>
            </a:r>
          </a:p>
          <a:p>
            <a:pPr algn="r"/>
            <a:r>
              <a:rPr lang="ar-IQ" sz="1400" dirty="0"/>
              <a:t>9-العوامل المؤثرة في الإدراك.</a:t>
            </a:r>
          </a:p>
          <a:p>
            <a:pPr algn="r"/>
            <a:r>
              <a:rPr lang="ar-IQ" sz="1400" dirty="0"/>
              <a:t>10تقسيم المدركات.</a:t>
            </a:r>
          </a:p>
          <a:p>
            <a:pPr algn="r"/>
            <a:r>
              <a:rPr lang="ar-IQ" sz="1400" dirty="0"/>
              <a:t>11-المدرك البصري.</a:t>
            </a:r>
          </a:p>
          <a:p>
            <a:pPr algn="r"/>
            <a:r>
              <a:rPr lang="ar-IQ" sz="1400" dirty="0"/>
              <a:t>12-المدرك الحركي.</a:t>
            </a:r>
          </a:p>
          <a:p>
            <a:pPr algn="r"/>
            <a:r>
              <a:rPr lang="ar-IQ" sz="1400" dirty="0"/>
              <a:t>13-أهمية الإدراك الحس – حركي في المجال الرياضي.</a:t>
            </a:r>
          </a:p>
          <a:p>
            <a:pPr algn="r"/>
            <a:r>
              <a:rPr lang="ar-IQ" sz="1400" dirty="0"/>
              <a:t>14-المدركات الحس – حركية بلعبة المبارزة.</a:t>
            </a:r>
          </a:p>
          <a:p>
            <a:pPr algn="r"/>
            <a:r>
              <a:rPr lang="ar-IQ" sz="1400" dirty="0"/>
              <a:t>15-المهارات الدفاعية والهجومية.</a:t>
            </a:r>
          </a:p>
          <a:p>
            <a:pPr algn="r"/>
            <a:r>
              <a:rPr lang="ar-IQ" sz="1400" dirty="0"/>
              <a:t>16-الطعنة بتغيير الاتجاه.</a:t>
            </a:r>
          </a:p>
          <a:p>
            <a:pPr algn="r"/>
            <a:r>
              <a:rPr lang="ar-IQ" sz="1400" dirty="0"/>
              <a:t>17-الهجمة العددية.</a:t>
            </a:r>
          </a:p>
          <a:p>
            <a:pPr algn="r"/>
            <a:r>
              <a:rPr lang="ar-IQ" sz="1400" dirty="0"/>
              <a:t>18-الدفاع المستقيم (الأفقي).</a:t>
            </a:r>
          </a:p>
          <a:p>
            <a:pPr algn="r"/>
            <a:r>
              <a:rPr lang="ar-IQ" sz="1400" dirty="0"/>
              <a:t>19-الدفاع النصف دائري (العمودي).</a:t>
            </a:r>
          </a:p>
          <a:p>
            <a:pPr algn="r"/>
            <a:r>
              <a:rPr lang="ar-IQ" sz="1400" dirty="0"/>
              <a:t>20-حركة تكملة الهجوم.</a:t>
            </a:r>
          </a:p>
          <a:p>
            <a:pPr algn="r"/>
            <a:r>
              <a:rPr lang="ar-IQ" sz="1400" dirty="0"/>
              <a:t>21-حركة تكرار الهجوم.</a:t>
            </a:r>
          </a:p>
          <a:p>
            <a:pPr algn="r"/>
            <a:endParaRPr lang="ar-IQ" sz="1400" dirty="0"/>
          </a:p>
        </p:txBody>
      </p:sp>
    </p:spTree>
    <p:extLst>
      <p:ext uri="{BB962C8B-B14F-4D97-AF65-F5344CB8AC3E}">
        <p14:creationId xmlns:p14="http://schemas.microsoft.com/office/powerpoint/2010/main" val="281806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836" y="670305"/>
            <a:ext cx="10404762" cy="4893647"/>
          </a:xfrm>
          <a:prstGeom prst="rect">
            <a:avLst/>
          </a:prstGeom>
        </p:spPr>
        <p:txBody>
          <a:bodyPr wrap="square">
            <a:spAutoFit/>
          </a:bodyPr>
          <a:lstStyle/>
          <a:p>
            <a:pPr algn="just" rtl="1"/>
            <a:r>
              <a:rPr lang="ar-IQ" sz="1200" dirty="0">
                <a:effectLst/>
                <a:latin typeface="Times New Roman" panose="02020603050405020304" pitchFamily="18" charset="0"/>
                <a:ea typeface="Times New Roman" panose="02020603050405020304" pitchFamily="18" charset="0"/>
              </a:rPr>
              <a:t>- رسالة ماجستير للباحث (حيدرة عبد الأمير أمين ) 2009 </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latin typeface="Times New Roman" panose="02020603050405020304" pitchFamily="18" charset="0"/>
                <a:ea typeface="Times New Roman" panose="02020603050405020304" pitchFamily="18" charset="0"/>
              </a:rPr>
              <a:t>(</a:t>
            </a:r>
            <a:r>
              <a:rPr lang="ar-IQ" sz="1200" b="1" dirty="0">
                <a:latin typeface="Times New Roman" panose="02020603050405020304" pitchFamily="18" charset="0"/>
                <a:ea typeface="Times New Roman" panose="02020603050405020304" pitchFamily="18" charset="0"/>
              </a:rPr>
              <a:t>تأثير استخدام </a:t>
            </a:r>
            <a:r>
              <a:rPr lang="ar-IQ" sz="1200" b="1" dirty="0">
                <a:highlight>
                  <a:srgbClr val="FF00FF"/>
                </a:highlight>
                <a:latin typeface="Times New Roman" panose="02020603050405020304" pitchFamily="18" charset="0"/>
                <a:ea typeface="Times New Roman" panose="02020603050405020304" pitchFamily="18" charset="0"/>
              </a:rPr>
              <a:t>وسائل تدريبية</a:t>
            </a:r>
            <a:r>
              <a:rPr lang="ar-IQ" sz="1200" b="1" dirty="0">
                <a:latin typeface="Times New Roman" panose="02020603050405020304" pitchFamily="18" charset="0"/>
                <a:ea typeface="Times New Roman" panose="02020603050405020304" pitchFamily="18" charset="0"/>
              </a:rPr>
              <a:t> في تطوير </a:t>
            </a:r>
            <a:r>
              <a:rPr lang="ar-IQ" sz="1200" b="1" dirty="0">
                <a:highlight>
                  <a:srgbClr val="00FFFF"/>
                </a:highlight>
                <a:latin typeface="Times New Roman" panose="02020603050405020304" pitchFamily="18" charset="0"/>
                <a:ea typeface="Times New Roman" panose="02020603050405020304" pitchFamily="18" charset="0"/>
              </a:rPr>
              <a:t>القوة المميزة بالسرعة للذراعين</a:t>
            </a:r>
            <a:r>
              <a:rPr lang="ar-IQ" sz="1200" b="1" dirty="0">
                <a:latin typeface="Times New Roman" panose="02020603050405020304" pitchFamily="18" charset="0"/>
                <a:ea typeface="Times New Roman" panose="02020603050405020304" pitchFamily="18" charset="0"/>
              </a:rPr>
              <a:t> وبعض </a:t>
            </a:r>
            <a:r>
              <a:rPr lang="ar-IQ" sz="1200" b="1" dirty="0">
                <a:highlight>
                  <a:srgbClr val="00FF00"/>
                </a:highlight>
                <a:latin typeface="Times New Roman" panose="02020603050405020304" pitchFamily="18" charset="0"/>
                <a:ea typeface="Times New Roman" panose="02020603050405020304" pitchFamily="18" charset="0"/>
              </a:rPr>
              <a:t>المهارات الأساسية</a:t>
            </a:r>
            <a:r>
              <a:rPr lang="ar-IQ" sz="1200" b="1" dirty="0">
                <a:latin typeface="Times New Roman" panose="02020603050405020304" pitchFamily="18" charset="0"/>
                <a:ea typeface="Times New Roman" panose="02020603050405020304" pitchFamily="18" charset="0"/>
              </a:rPr>
              <a:t> للاعبي </a:t>
            </a:r>
            <a:r>
              <a:rPr lang="ar-IQ" sz="1200" b="1" dirty="0">
                <a:highlight>
                  <a:srgbClr val="00FFFF"/>
                </a:highlight>
                <a:latin typeface="Times New Roman" panose="02020603050405020304" pitchFamily="18" charset="0"/>
                <a:ea typeface="Times New Roman" panose="02020603050405020304" pitchFamily="18" charset="0"/>
              </a:rPr>
              <a:t>التنس الأرضي</a:t>
            </a:r>
            <a:r>
              <a:rPr lang="ar-IQ" sz="1200" b="1" dirty="0">
                <a:latin typeface="Times New Roman" panose="02020603050405020304" pitchFamily="18" charset="0"/>
                <a:ea typeface="Times New Roman" panose="02020603050405020304" pitchFamily="18" charset="0"/>
              </a:rPr>
              <a:t> على </a:t>
            </a:r>
            <a:r>
              <a:rPr lang="ar-IQ" sz="1200" b="1" dirty="0">
                <a:highlight>
                  <a:srgbClr val="FFFF00"/>
                </a:highlight>
                <a:latin typeface="Times New Roman" panose="02020603050405020304" pitchFamily="18" charset="0"/>
                <a:ea typeface="Times New Roman" panose="02020603050405020304" pitchFamily="18" charset="0"/>
              </a:rPr>
              <a:t>الكراسي المتحركة</a:t>
            </a:r>
            <a:r>
              <a:rPr lang="ar-IQ" sz="1200" dirty="0">
                <a:highlight>
                  <a:srgbClr val="FFFF00"/>
                </a:highlight>
                <a:latin typeface="Times New Roman" panose="02020603050405020304" pitchFamily="18" charset="0"/>
                <a:ea typeface="Times New Roman" panose="02020603050405020304" pitchFamily="18" charset="0"/>
              </a:rPr>
              <a:t> </a:t>
            </a:r>
            <a:r>
              <a:rPr lang="ar-IQ" sz="1200" b="1" dirty="0">
                <a:highlight>
                  <a:srgbClr val="FFFF00"/>
                </a:highlight>
                <a:latin typeface="Times New Roman" panose="02020603050405020304" pitchFamily="18" charset="0"/>
                <a:ea typeface="Times New Roman" panose="02020603050405020304" pitchFamily="18" charset="0"/>
              </a:rPr>
              <a:t>للمعاقين</a:t>
            </a:r>
            <a:r>
              <a:rPr lang="ar-IQ" sz="1200" dirty="0">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latin typeface="Times New Roman" panose="02020603050405020304" pitchFamily="18" charset="0"/>
                <a:ea typeface="Times New Roman" panose="02020603050405020304" pitchFamily="18" charset="0"/>
              </a:rPr>
              <a:t>  تم اختياره مواضيع الدراسات النظرية الآتية:</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latin typeface="Times New Roman" panose="02020603050405020304" pitchFamily="18" charset="0"/>
                <a:ea typeface="Times New Roman" panose="02020603050405020304" pitchFamily="18" charset="0"/>
              </a:rPr>
              <a:t>1</a:t>
            </a:r>
            <a:r>
              <a:rPr lang="ar-IQ" sz="1200" dirty="0">
                <a:effectLst/>
                <a:highlight>
                  <a:srgbClr val="FFFF00"/>
                </a:highlight>
                <a:latin typeface="Times New Roman" panose="02020603050405020304" pitchFamily="18" charset="0"/>
                <a:ea typeface="Times New Roman" panose="02020603050405020304" pitchFamily="18" charset="0"/>
              </a:rPr>
              <a:t>-المفهوم العام للمعاقين.</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highlight>
                  <a:srgbClr val="FFFF00"/>
                </a:highlight>
                <a:latin typeface="Times New Roman" panose="02020603050405020304" pitchFamily="18" charset="0"/>
                <a:ea typeface="Times New Roman" panose="02020603050405020304" pitchFamily="18" charset="0"/>
              </a:rPr>
              <a:t>2-تصنيف المعاقين.</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highlight>
                  <a:srgbClr val="FFFF00"/>
                </a:highlight>
                <a:latin typeface="Times New Roman" panose="02020603050405020304" pitchFamily="18" charset="0"/>
                <a:ea typeface="Times New Roman" panose="02020603050405020304" pitchFamily="18" charset="0"/>
              </a:rPr>
              <a:t>3-الإعاقة الحركية.</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highlight>
                  <a:srgbClr val="FFFF00"/>
                </a:highlight>
                <a:latin typeface="Times New Roman" panose="02020603050405020304" pitchFamily="18" charset="0"/>
                <a:ea typeface="Times New Roman" panose="02020603050405020304" pitchFamily="18" charset="0"/>
              </a:rPr>
              <a:t>4-تقسيم الإعاقات الحركية.</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highlight>
                  <a:srgbClr val="FFFF00"/>
                </a:highlight>
                <a:latin typeface="Times New Roman" panose="02020603050405020304" pitchFamily="18" charset="0"/>
                <a:ea typeface="Times New Roman" panose="02020603050405020304" pitchFamily="18" charset="0"/>
              </a:rPr>
              <a:t>5-شلل الأطفال.</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highlight>
                  <a:srgbClr val="FFFF00"/>
                </a:highlight>
                <a:latin typeface="Times New Roman" panose="02020603050405020304" pitchFamily="18" charset="0"/>
                <a:ea typeface="Times New Roman" panose="02020603050405020304" pitchFamily="18" charset="0"/>
              </a:rPr>
              <a:t>6-الشلل النصفي السفلي.</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highlight>
                  <a:srgbClr val="FFFF00"/>
                </a:highlight>
                <a:latin typeface="Times New Roman" panose="02020603050405020304" pitchFamily="18" charset="0"/>
                <a:ea typeface="Times New Roman" panose="02020603050405020304" pitchFamily="18" charset="0"/>
              </a:rPr>
              <a:t>7-إصابات الحبل ألشوكي.</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highlight>
                  <a:srgbClr val="FFFF00"/>
                </a:highlight>
                <a:latin typeface="Times New Roman" panose="02020603050405020304" pitchFamily="18" charset="0"/>
                <a:ea typeface="Times New Roman" panose="02020603050405020304" pitchFamily="18" charset="0"/>
              </a:rPr>
              <a:t>8-البتر.</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highlight>
                  <a:srgbClr val="00FFFF"/>
                </a:highlight>
                <a:latin typeface="Times New Roman" panose="02020603050405020304" pitchFamily="18" charset="0"/>
                <a:ea typeface="Times New Roman" panose="02020603050405020304" pitchFamily="18" charset="0"/>
              </a:rPr>
              <a:t>9- تاريخ لعبة التنس الأرضي على الكراسي المتحركة.</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highlight>
                  <a:srgbClr val="00FFFF"/>
                </a:highlight>
                <a:latin typeface="Times New Roman" panose="02020603050405020304" pitchFamily="18" charset="0"/>
                <a:ea typeface="Times New Roman" panose="02020603050405020304" pitchFamily="18" charset="0"/>
              </a:rPr>
              <a:t>10-التصنيف الطبي للاعبي التنس الأرضي على الكراسي المتحركة.</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highlight>
                  <a:srgbClr val="00FFFF"/>
                </a:highlight>
                <a:latin typeface="Times New Roman" panose="02020603050405020304" pitchFamily="18" charset="0"/>
                <a:ea typeface="Times New Roman" panose="02020603050405020304" pitchFamily="18" charset="0"/>
              </a:rPr>
              <a:t>11- اللياقة البدنية والقابليات الخاصة للاعبي التنس الأرضي على الكراسي</a:t>
            </a:r>
            <a:r>
              <a:rPr lang="ar-IQ" sz="1200" dirty="0">
                <a:effectLst/>
                <a:latin typeface="Times New Roman" panose="02020603050405020304" pitchFamily="18" charset="0"/>
                <a:ea typeface="Times New Roman" panose="02020603050405020304" pitchFamily="18" charset="0"/>
              </a:rPr>
              <a:t> </a:t>
            </a:r>
            <a:r>
              <a:rPr lang="ar-IQ" sz="1200" dirty="0">
                <a:effectLst/>
                <a:highlight>
                  <a:srgbClr val="00FFFF"/>
                </a:highlight>
                <a:latin typeface="Times New Roman" panose="02020603050405020304" pitchFamily="18" charset="0"/>
                <a:ea typeface="Times New Roman" panose="02020603050405020304" pitchFamily="18" charset="0"/>
              </a:rPr>
              <a:t>المتحركة.</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highlight>
                  <a:srgbClr val="00FFFF"/>
                </a:highlight>
                <a:latin typeface="Times New Roman" panose="02020603050405020304" pitchFamily="18" charset="0"/>
                <a:ea typeface="Times New Roman" panose="02020603050405020304" pitchFamily="18" charset="0"/>
              </a:rPr>
              <a:t>12-القابلية على الحركة.</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highlight>
                  <a:srgbClr val="00FFFF"/>
                </a:highlight>
                <a:latin typeface="Times New Roman" panose="02020603050405020304" pitchFamily="18" charset="0"/>
                <a:ea typeface="Times New Roman" panose="02020603050405020304" pitchFamily="18" charset="0"/>
              </a:rPr>
              <a:t>13-عناصر القابلية على الحركة.</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highlight>
                  <a:srgbClr val="00FFFF"/>
                </a:highlight>
                <a:latin typeface="Times New Roman" panose="02020603050405020304" pitchFamily="18" charset="0"/>
                <a:ea typeface="Times New Roman" panose="02020603050405020304" pitchFamily="18" charset="0"/>
              </a:rPr>
              <a:t>14-الدورانات.</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highlight>
                  <a:srgbClr val="00FF00"/>
                </a:highlight>
                <a:latin typeface="Times New Roman" panose="02020603050405020304" pitchFamily="18" charset="0"/>
                <a:ea typeface="Times New Roman" panose="02020603050405020304" pitchFamily="18" charset="0"/>
              </a:rPr>
              <a:t>15-المهارات الأساسية في لعبة التنس الأرضي على الكراسي المتحركة.</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highlight>
                  <a:srgbClr val="00FF00"/>
                </a:highlight>
                <a:latin typeface="Times New Roman" panose="02020603050405020304" pitchFamily="18" charset="0"/>
                <a:ea typeface="Times New Roman" panose="02020603050405020304" pitchFamily="18" charset="0"/>
              </a:rPr>
              <a:t>16-مهارة الإرسال.</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highlight>
                  <a:srgbClr val="00FF00"/>
                </a:highlight>
                <a:latin typeface="Times New Roman" panose="02020603050405020304" pitchFamily="18" charset="0"/>
                <a:ea typeface="Times New Roman" panose="02020603050405020304" pitchFamily="18" charset="0"/>
              </a:rPr>
              <a:t>17-مهارة الضربة الأرضية الأمامية.</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highlight>
                  <a:srgbClr val="00FF00"/>
                </a:highlight>
                <a:latin typeface="Times New Roman" panose="02020603050405020304" pitchFamily="18" charset="0"/>
                <a:ea typeface="Times New Roman" panose="02020603050405020304" pitchFamily="18" charset="0"/>
              </a:rPr>
              <a:t>18-مهارة الضربة الأرضية الخلفية.</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highlight>
                  <a:srgbClr val="00FF00"/>
                </a:highlight>
                <a:latin typeface="Times New Roman" panose="02020603050405020304" pitchFamily="18" charset="0"/>
                <a:ea typeface="Times New Roman" panose="02020603050405020304" pitchFamily="18" charset="0"/>
              </a:rPr>
              <a:t>19-مهارة الضربة الطائرة الأمامية.</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highlight>
                  <a:srgbClr val="00FF00"/>
                </a:highlight>
                <a:latin typeface="Times New Roman" panose="02020603050405020304" pitchFamily="18" charset="0"/>
                <a:ea typeface="Times New Roman" panose="02020603050405020304" pitchFamily="18" charset="0"/>
              </a:rPr>
              <a:t>20-مهارة الضربة الطائرة الخلفية.</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highlight>
                  <a:srgbClr val="FF00FF"/>
                </a:highlight>
                <a:latin typeface="Times New Roman" panose="02020603050405020304" pitchFamily="18" charset="0"/>
                <a:ea typeface="Times New Roman" panose="02020603050405020304" pitchFamily="18" charset="0"/>
              </a:rPr>
              <a:t>21-طريقة التدريب الفتري.</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highlight>
                  <a:srgbClr val="FF00FF"/>
                </a:highlight>
                <a:latin typeface="Times New Roman" panose="02020603050405020304" pitchFamily="18" charset="0"/>
                <a:ea typeface="Times New Roman" panose="02020603050405020304" pitchFamily="18" charset="0"/>
              </a:rPr>
              <a:t>22-طريقة التدريب الفتري مرتفع الشدة.</a:t>
            </a:r>
            <a:endParaRPr lang="en-US" sz="1200" dirty="0">
              <a:effectLst/>
              <a:latin typeface="Times New Roman" panose="02020603050405020304" pitchFamily="18" charset="0"/>
              <a:ea typeface="Times New Roman" panose="02020603050405020304" pitchFamily="18" charset="0"/>
            </a:endParaRPr>
          </a:p>
          <a:p>
            <a:pPr algn="just" rtl="1"/>
            <a:r>
              <a:rPr lang="ar-IQ" sz="1200" dirty="0">
                <a:effectLst/>
                <a:highlight>
                  <a:srgbClr val="FF00FF"/>
                </a:highlight>
                <a:latin typeface="Times New Roman" panose="02020603050405020304" pitchFamily="18" charset="0"/>
                <a:ea typeface="Times New Roman" panose="02020603050405020304" pitchFamily="18" charset="0"/>
              </a:rPr>
              <a:t>23-الخصائص الفسيولوجية للتدريب الفتري مرتفع الشدة.</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370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028343"/>
            <a:ext cx="6096000" cy="4801314"/>
          </a:xfrm>
          <a:prstGeom prst="rect">
            <a:avLst/>
          </a:prstGeom>
        </p:spPr>
        <p:txBody>
          <a:bodyPr>
            <a:spAutoFit/>
          </a:bodyPr>
          <a:lstStyle/>
          <a:p>
            <a:pPr algn="r" rtl="1"/>
            <a:r>
              <a:rPr lang="ar-IQ" dirty="0">
                <a:latin typeface="Times New Roman" panose="02020603050405020304" pitchFamily="18" charset="0"/>
                <a:ea typeface="Times New Roman" panose="02020603050405020304" pitchFamily="18" charset="0"/>
              </a:rPr>
              <a:t>- رسالة ماجستير للباحث (احمد عبد الأئمة كاظم ) 2008</a:t>
            </a:r>
            <a:endParaRPr lang="en-US" sz="1400" dirty="0">
              <a:effectLst/>
              <a:latin typeface="Times New Roman" panose="02020603050405020304" pitchFamily="18" charset="0"/>
              <a:ea typeface="Times New Roman" panose="02020603050405020304" pitchFamily="18" charset="0"/>
            </a:endParaRPr>
          </a:p>
          <a:p>
            <a:pPr algn="r" rtl="1"/>
            <a:r>
              <a:rPr lang="ar-IQ" dirty="0">
                <a:latin typeface="Times New Roman" panose="02020603050405020304" pitchFamily="18" charset="0"/>
                <a:ea typeface="Times New Roman" panose="02020603050405020304" pitchFamily="18" charset="0"/>
              </a:rPr>
              <a:t> (</a:t>
            </a:r>
            <a:r>
              <a:rPr lang="ar-IQ" b="1" dirty="0">
                <a:latin typeface="Times New Roman" panose="02020603050405020304" pitchFamily="18" charset="0"/>
                <a:ea typeface="Times New Roman" panose="02020603050405020304" pitchFamily="18" charset="0"/>
              </a:rPr>
              <a:t>تأثير استخدام </a:t>
            </a:r>
            <a:r>
              <a:rPr lang="ar-IQ" b="1" dirty="0">
                <a:highlight>
                  <a:srgbClr val="00FFFF"/>
                </a:highlight>
                <a:latin typeface="Times New Roman" panose="02020603050405020304" pitchFamily="18" charset="0"/>
                <a:ea typeface="Times New Roman" panose="02020603050405020304" pitchFamily="18" charset="0"/>
              </a:rPr>
              <a:t>أساليب تدريس</a:t>
            </a:r>
            <a:r>
              <a:rPr lang="ar-IQ" b="1" dirty="0">
                <a:latin typeface="Times New Roman" panose="02020603050405020304" pitchFamily="18" charset="0"/>
                <a:ea typeface="Times New Roman" panose="02020603050405020304" pitchFamily="18" charset="0"/>
              </a:rPr>
              <a:t> مختلفة في </a:t>
            </a:r>
            <a:r>
              <a:rPr lang="ar-IQ" b="1" dirty="0">
                <a:highlight>
                  <a:srgbClr val="00FFFF"/>
                </a:highlight>
                <a:latin typeface="Times New Roman" panose="02020603050405020304" pitchFamily="18" charset="0"/>
                <a:ea typeface="Times New Roman" panose="02020603050405020304" pitchFamily="18" charset="0"/>
              </a:rPr>
              <a:t>تعلم</a:t>
            </a:r>
            <a:r>
              <a:rPr lang="ar-IQ" b="1" dirty="0">
                <a:latin typeface="Times New Roman" panose="02020603050405020304" pitchFamily="18" charset="0"/>
                <a:ea typeface="Times New Roman" panose="02020603050405020304" pitchFamily="18" charset="0"/>
              </a:rPr>
              <a:t> بعض </a:t>
            </a:r>
            <a:r>
              <a:rPr lang="ar-IQ" b="1" dirty="0">
                <a:highlight>
                  <a:srgbClr val="FFFF00"/>
                </a:highlight>
                <a:latin typeface="Times New Roman" panose="02020603050405020304" pitchFamily="18" charset="0"/>
                <a:ea typeface="Times New Roman" panose="02020603050405020304" pitchFamily="18" charset="0"/>
              </a:rPr>
              <a:t>أنواع التهديف بكرة السلة</a:t>
            </a:r>
            <a:r>
              <a:rPr lang="ar-IQ" dirty="0">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algn="just" rtl="1"/>
            <a:r>
              <a:rPr lang="en-US"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algn="just" rtl="1"/>
            <a:r>
              <a:rPr lang="ar-IQ" dirty="0">
                <a:latin typeface="Times New Roman" panose="02020603050405020304" pitchFamily="18" charset="0"/>
                <a:ea typeface="Times New Roman" panose="02020603050405020304" pitchFamily="18" charset="0"/>
              </a:rPr>
              <a:t>تم اختياره مواضيع الدراسات النظرية الآتية:</a:t>
            </a:r>
            <a:endParaRPr lang="en-US" sz="1400" dirty="0">
              <a:effectLst/>
              <a:latin typeface="Times New Roman" panose="02020603050405020304" pitchFamily="18" charset="0"/>
              <a:ea typeface="Times New Roman" panose="02020603050405020304" pitchFamily="18" charset="0"/>
            </a:endParaRPr>
          </a:p>
          <a:p>
            <a:pPr algn="just" rtl="1"/>
            <a:r>
              <a:rPr lang="ar-IQ" dirty="0">
                <a:highlight>
                  <a:srgbClr val="00FFFF"/>
                </a:highlight>
                <a:latin typeface="Times New Roman" panose="02020603050405020304" pitchFamily="18" charset="0"/>
                <a:ea typeface="Times New Roman" panose="02020603050405020304" pitchFamily="18" charset="0"/>
              </a:rPr>
              <a:t>1-التعلم والتعلم الحركي.</a:t>
            </a:r>
            <a:endParaRPr lang="en-US" sz="1400" dirty="0">
              <a:effectLst/>
              <a:latin typeface="Times New Roman" panose="02020603050405020304" pitchFamily="18" charset="0"/>
              <a:ea typeface="Times New Roman" panose="02020603050405020304" pitchFamily="18" charset="0"/>
            </a:endParaRPr>
          </a:p>
          <a:p>
            <a:pPr algn="just" rtl="1"/>
            <a:r>
              <a:rPr lang="ar-IQ" dirty="0">
                <a:highlight>
                  <a:srgbClr val="00FFFF"/>
                </a:highlight>
                <a:latin typeface="Times New Roman" panose="02020603050405020304" pitchFamily="18" charset="0"/>
                <a:ea typeface="Times New Roman" panose="02020603050405020304" pitchFamily="18" charset="0"/>
              </a:rPr>
              <a:t>2-أساليب التعلم.</a:t>
            </a:r>
            <a:endParaRPr lang="en-US" sz="1400" dirty="0">
              <a:effectLst/>
              <a:latin typeface="Times New Roman" panose="02020603050405020304" pitchFamily="18" charset="0"/>
              <a:ea typeface="Times New Roman" panose="02020603050405020304" pitchFamily="18" charset="0"/>
            </a:endParaRPr>
          </a:p>
          <a:p>
            <a:pPr algn="just" rtl="1"/>
            <a:r>
              <a:rPr lang="ar-IQ" dirty="0">
                <a:highlight>
                  <a:srgbClr val="00FFFF"/>
                </a:highlight>
                <a:latin typeface="Times New Roman" panose="02020603050405020304" pitchFamily="18" charset="0"/>
                <a:ea typeface="Times New Roman" panose="02020603050405020304" pitchFamily="18" charset="0"/>
              </a:rPr>
              <a:t>3-مفهوم الأسلوب التدريسي.</a:t>
            </a:r>
            <a:endParaRPr lang="en-US" sz="1400" dirty="0">
              <a:effectLst/>
              <a:latin typeface="Times New Roman" panose="02020603050405020304" pitchFamily="18" charset="0"/>
              <a:ea typeface="Times New Roman" panose="02020603050405020304" pitchFamily="18" charset="0"/>
            </a:endParaRPr>
          </a:p>
          <a:p>
            <a:pPr algn="just" rtl="1"/>
            <a:r>
              <a:rPr lang="ar-IQ" dirty="0">
                <a:highlight>
                  <a:srgbClr val="00FFFF"/>
                </a:highlight>
                <a:latin typeface="Times New Roman" panose="02020603050405020304" pitchFamily="18" charset="0"/>
                <a:ea typeface="Times New Roman" panose="02020603050405020304" pitchFamily="18" charset="0"/>
              </a:rPr>
              <a:t>4-أساليب موستن.</a:t>
            </a:r>
            <a:endParaRPr lang="en-US" sz="1400" dirty="0">
              <a:effectLst/>
              <a:latin typeface="Times New Roman" panose="02020603050405020304" pitchFamily="18" charset="0"/>
              <a:ea typeface="Times New Roman" panose="02020603050405020304" pitchFamily="18" charset="0"/>
            </a:endParaRPr>
          </a:p>
          <a:p>
            <a:pPr algn="just" rtl="1"/>
            <a:r>
              <a:rPr lang="ar-IQ" dirty="0">
                <a:highlight>
                  <a:srgbClr val="00FFFF"/>
                </a:highlight>
                <a:latin typeface="Times New Roman" panose="02020603050405020304" pitchFamily="18" charset="0"/>
                <a:ea typeface="Times New Roman" panose="02020603050405020304" pitchFamily="18" charset="0"/>
              </a:rPr>
              <a:t>5-المتطلبات التنفيذية للأسلوب.</a:t>
            </a:r>
            <a:endParaRPr lang="en-US" sz="1400" dirty="0">
              <a:effectLst/>
              <a:latin typeface="Times New Roman" panose="02020603050405020304" pitchFamily="18" charset="0"/>
              <a:ea typeface="Times New Roman" panose="02020603050405020304" pitchFamily="18" charset="0"/>
            </a:endParaRPr>
          </a:p>
          <a:p>
            <a:pPr algn="just" rtl="1"/>
            <a:r>
              <a:rPr lang="ar-IQ" dirty="0">
                <a:highlight>
                  <a:srgbClr val="00FFFF"/>
                </a:highlight>
                <a:latin typeface="Times New Roman" panose="02020603050405020304" pitchFamily="18" charset="0"/>
                <a:ea typeface="Times New Roman" panose="02020603050405020304" pitchFamily="18" charset="0"/>
              </a:rPr>
              <a:t>6-شروط اختيار الأسلوب.</a:t>
            </a:r>
            <a:endParaRPr lang="en-US" sz="1400" dirty="0">
              <a:effectLst/>
              <a:latin typeface="Times New Roman" panose="02020603050405020304" pitchFamily="18" charset="0"/>
              <a:ea typeface="Times New Roman" panose="02020603050405020304" pitchFamily="18" charset="0"/>
            </a:endParaRPr>
          </a:p>
          <a:p>
            <a:pPr algn="just" rtl="1"/>
            <a:r>
              <a:rPr lang="ar-IQ" dirty="0">
                <a:highlight>
                  <a:srgbClr val="00FFFF"/>
                </a:highlight>
                <a:latin typeface="Times New Roman" panose="02020603050405020304" pitchFamily="18" charset="0"/>
                <a:ea typeface="Times New Roman" panose="02020603050405020304" pitchFamily="18" charset="0"/>
              </a:rPr>
              <a:t>7-الأسلوب الامري.</a:t>
            </a:r>
            <a:endParaRPr lang="en-US" sz="1400" dirty="0">
              <a:effectLst/>
              <a:latin typeface="Times New Roman" panose="02020603050405020304" pitchFamily="18" charset="0"/>
              <a:ea typeface="Times New Roman" panose="02020603050405020304" pitchFamily="18" charset="0"/>
            </a:endParaRPr>
          </a:p>
          <a:p>
            <a:pPr algn="just" rtl="1"/>
            <a:r>
              <a:rPr lang="ar-IQ" dirty="0">
                <a:highlight>
                  <a:srgbClr val="00FFFF"/>
                </a:highlight>
                <a:latin typeface="Times New Roman" panose="02020603050405020304" pitchFamily="18" charset="0"/>
                <a:ea typeface="Times New Roman" panose="02020603050405020304" pitchFamily="18" charset="0"/>
              </a:rPr>
              <a:t>8-الأسلوب التدريبي.</a:t>
            </a:r>
            <a:endParaRPr lang="en-US" sz="1400" dirty="0">
              <a:effectLst/>
              <a:latin typeface="Times New Roman" panose="02020603050405020304" pitchFamily="18" charset="0"/>
              <a:ea typeface="Times New Roman" panose="02020603050405020304" pitchFamily="18" charset="0"/>
            </a:endParaRPr>
          </a:p>
          <a:p>
            <a:pPr algn="just" rtl="1"/>
            <a:r>
              <a:rPr lang="ar-IQ" dirty="0">
                <a:highlight>
                  <a:srgbClr val="00FFFF"/>
                </a:highlight>
                <a:latin typeface="Times New Roman" panose="02020603050405020304" pitchFamily="18" charset="0"/>
                <a:ea typeface="Times New Roman" panose="02020603050405020304" pitchFamily="18" charset="0"/>
              </a:rPr>
              <a:t>9-الأسلوب التبادلي.</a:t>
            </a:r>
            <a:endParaRPr lang="en-US" sz="1400" dirty="0">
              <a:effectLst/>
              <a:latin typeface="Times New Roman" panose="02020603050405020304" pitchFamily="18" charset="0"/>
              <a:ea typeface="Times New Roman" panose="02020603050405020304" pitchFamily="18" charset="0"/>
            </a:endParaRPr>
          </a:p>
          <a:p>
            <a:pPr algn="just" rtl="1"/>
            <a:r>
              <a:rPr lang="ar-IQ" dirty="0">
                <a:highlight>
                  <a:srgbClr val="00FFFF"/>
                </a:highlight>
                <a:latin typeface="Times New Roman" panose="02020603050405020304" pitchFamily="18" charset="0"/>
                <a:ea typeface="Times New Roman" panose="02020603050405020304" pitchFamily="18" charset="0"/>
              </a:rPr>
              <a:t>10-أسلوب الاكتشاف.</a:t>
            </a:r>
            <a:endParaRPr lang="en-US" sz="1400" dirty="0">
              <a:effectLst/>
              <a:latin typeface="Times New Roman" panose="02020603050405020304" pitchFamily="18" charset="0"/>
              <a:ea typeface="Times New Roman" panose="02020603050405020304" pitchFamily="18" charset="0"/>
            </a:endParaRPr>
          </a:p>
          <a:p>
            <a:pPr algn="just" rtl="1"/>
            <a:r>
              <a:rPr lang="ar-IQ" dirty="0">
                <a:highlight>
                  <a:srgbClr val="FFFF00"/>
                </a:highlight>
                <a:latin typeface="Times New Roman" panose="02020603050405020304" pitchFamily="18" charset="0"/>
                <a:ea typeface="Times New Roman" panose="02020603050405020304" pitchFamily="18" charset="0"/>
              </a:rPr>
              <a:t>11-التهديف.</a:t>
            </a:r>
            <a:endParaRPr lang="en-US" sz="1400" dirty="0">
              <a:effectLst/>
              <a:latin typeface="Times New Roman" panose="02020603050405020304" pitchFamily="18" charset="0"/>
              <a:ea typeface="Times New Roman" panose="02020603050405020304" pitchFamily="18" charset="0"/>
            </a:endParaRPr>
          </a:p>
          <a:p>
            <a:pPr algn="just" rtl="1"/>
            <a:r>
              <a:rPr lang="ar-IQ" dirty="0">
                <a:highlight>
                  <a:srgbClr val="FFFF00"/>
                </a:highlight>
                <a:latin typeface="Times New Roman" panose="02020603050405020304" pitchFamily="18" charset="0"/>
                <a:ea typeface="Times New Roman" panose="02020603050405020304" pitchFamily="18" charset="0"/>
              </a:rPr>
              <a:t>12-بعض أنواع التهديف بكرة السلة.</a:t>
            </a:r>
            <a:endParaRPr lang="en-US" sz="1400" dirty="0">
              <a:effectLst/>
              <a:latin typeface="Times New Roman" panose="02020603050405020304" pitchFamily="18" charset="0"/>
              <a:ea typeface="Times New Roman" panose="02020603050405020304" pitchFamily="18" charset="0"/>
            </a:endParaRPr>
          </a:p>
          <a:p>
            <a:pPr algn="just" rtl="1"/>
            <a:r>
              <a:rPr lang="ar-IQ" dirty="0">
                <a:highlight>
                  <a:srgbClr val="FFFF00"/>
                </a:highlight>
                <a:latin typeface="Times New Roman" panose="02020603050405020304" pitchFamily="18" charset="0"/>
                <a:ea typeface="Times New Roman" panose="02020603050405020304" pitchFamily="18" charset="0"/>
              </a:rPr>
              <a:t>13-العوامل المؤثرة في دقة التهديف.</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3049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997839"/>
            <a:ext cx="6096000" cy="2862322"/>
          </a:xfrm>
          <a:prstGeom prst="rect">
            <a:avLst/>
          </a:prstGeom>
        </p:spPr>
        <p:txBody>
          <a:bodyPr>
            <a:spAutoFit/>
          </a:bodyPr>
          <a:lstStyle/>
          <a:p>
            <a:pPr algn="r" rtl="1"/>
            <a:r>
              <a:rPr lang="ar-IQ" b="1" dirty="0">
                <a:latin typeface="Times New Roman" panose="02020603050405020304" pitchFamily="18" charset="0"/>
                <a:ea typeface="Times New Roman" panose="02020603050405020304" pitchFamily="18" charset="0"/>
              </a:rPr>
              <a:t>-2 الدراسات السابقة و المشابهة او المرتبطة</a:t>
            </a:r>
            <a:endParaRPr lang="en-US" sz="1400" dirty="0">
              <a:effectLst/>
              <a:latin typeface="Times New Roman" panose="02020603050405020304" pitchFamily="18" charset="0"/>
              <a:ea typeface="Times New Roman" panose="02020603050405020304" pitchFamily="18" charset="0"/>
            </a:endParaRPr>
          </a:p>
          <a:p>
            <a:pPr algn="r" rtl="1"/>
            <a:r>
              <a:rPr lang="ar-IQ" b="1" dirty="0">
                <a:highlight>
                  <a:srgbClr val="00FFFF"/>
                </a:highlight>
                <a:latin typeface="Times New Roman" panose="02020603050405020304" pitchFamily="18" charset="0"/>
                <a:ea typeface="Times New Roman" panose="02020603050405020304" pitchFamily="18" charset="0"/>
              </a:rPr>
              <a:t>أولا : مفهوم الدراسات السابقة والمشابهة والمرتبطة</a:t>
            </a:r>
            <a:endParaRPr lang="en-US" sz="1400" dirty="0">
              <a:effectLst/>
              <a:latin typeface="Times New Roman" panose="02020603050405020304" pitchFamily="18" charset="0"/>
              <a:ea typeface="Times New Roman" panose="02020603050405020304" pitchFamily="18" charset="0"/>
            </a:endParaRPr>
          </a:p>
          <a:p>
            <a:pPr algn="r" rtl="1"/>
            <a:r>
              <a:rPr lang="ar-IQ" b="1" dirty="0">
                <a:highlight>
                  <a:srgbClr val="FFFF00"/>
                </a:highlight>
                <a:latin typeface="Times New Roman" panose="02020603050405020304" pitchFamily="18" charset="0"/>
                <a:ea typeface="Times New Roman" panose="02020603050405020304" pitchFamily="18" charset="0"/>
                <a:hlinkClick r:id="rId2"/>
              </a:rPr>
              <a:t>الدراسات السابقة</a:t>
            </a:r>
            <a:r>
              <a:rPr lang="ar-IQ" dirty="0">
                <a:latin typeface="Times New Roman" panose="02020603050405020304" pitchFamily="18" charset="0"/>
                <a:ea typeface="Times New Roman" panose="02020603050405020304" pitchFamily="18" charset="0"/>
                <a:hlinkClick r:id="rId2"/>
              </a:rPr>
              <a:t> </a:t>
            </a:r>
            <a:r>
              <a:rPr lang="ar-IQ" dirty="0">
                <a:latin typeface="Times New Roman" panose="02020603050405020304" pitchFamily="18" charset="0"/>
                <a:ea typeface="Times New Roman" panose="02020603050405020304" pitchFamily="18" charset="0"/>
              </a:rPr>
              <a:t>تعني : تلك الدراسات التي سبق كتابتها والتي تحتوي على معلومات أو معارف مرتبطة بمشكلة البحث . والغرض من تدوينها وتحليلها لعدم تكرارها و إتاحة الفرصة أمام الباحث لتصميم بحثه نحو الأفضل.</a:t>
            </a:r>
            <a:endParaRPr lang="en-US" sz="1400" dirty="0">
              <a:effectLst/>
              <a:latin typeface="Times New Roman" panose="02020603050405020304" pitchFamily="18" charset="0"/>
              <a:ea typeface="Times New Roman" panose="02020603050405020304" pitchFamily="18" charset="0"/>
            </a:endParaRPr>
          </a:p>
          <a:p>
            <a:pPr algn="r" rtl="1"/>
            <a:r>
              <a:rPr lang="ar-IQ" b="1" dirty="0">
                <a:highlight>
                  <a:srgbClr val="FFFF00"/>
                </a:highlight>
                <a:latin typeface="Times New Roman" panose="02020603050405020304" pitchFamily="18" charset="0"/>
                <a:ea typeface="Times New Roman" panose="02020603050405020304" pitchFamily="18" charset="0"/>
              </a:rPr>
              <a:t>   </a:t>
            </a:r>
            <a:r>
              <a:rPr lang="ar-IQ" dirty="0">
                <a:highlight>
                  <a:srgbClr val="FFFF00"/>
                </a:highlight>
                <a:latin typeface="Times New Roman" panose="02020603050405020304" pitchFamily="18" charset="0"/>
                <a:ea typeface="Times New Roman" panose="02020603050405020304" pitchFamily="18" charset="0"/>
              </a:rPr>
              <a:t>والدراسات السابقة</a:t>
            </a:r>
            <a:r>
              <a:rPr lang="ar-IQ" dirty="0">
                <a:latin typeface="Times New Roman" panose="02020603050405020304" pitchFamily="18" charset="0"/>
                <a:ea typeface="Times New Roman" panose="02020603050405020304" pitchFamily="18" charset="0"/>
              </a:rPr>
              <a:t> </a:t>
            </a:r>
            <a:r>
              <a:rPr lang="ar-IQ" dirty="0">
                <a:highlight>
                  <a:srgbClr val="00FFFF"/>
                </a:highlight>
                <a:latin typeface="Times New Roman" panose="02020603050405020304" pitchFamily="18" charset="0"/>
                <a:ea typeface="Times New Roman" panose="02020603050405020304" pitchFamily="18" charset="0"/>
              </a:rPr>
              <a:t>تعني دراسة نفس المتغيرات التابعة والمستقلة وفي نفس الفعالية الرياضة . لكن هناك مبررات لإعادة دراسة تلك المشكلة كان تكون مضت عليها لايقل عن خمسة سنوات واستجدت اختبارات أو ظروف أخرى استدعت دراسة نفس المشكلة. أو اختلاف العينة أو الظروف المكانية.شرط ان توجد تبريريات لإعادة دراسة تلك المشكلة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93142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34</TotalTime>
  <Words>2072</Words>
  <Application>Microsoft Office PowerPoint</Application>
  <PresentationFormat>Widescreen</PresentationFormat>
  <Paragraphs>168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Garamond</vt:lpstr>
      <vt:lpstr>Simplified Arabic</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dc:creator>
  <cp:lastModifiedBy>tarek elafifi</cp:lastModifiedBy>
  <cp:revision>28</cp:revision>
  <dcterms:created xsi:type="dcterms:W3CDTF">2018-10-11T17:25:03Z</dcterms:created>
  <dcterms:modified xsi:type="dcterms:W3CDTF">2024-05-02T12:40:21Z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2024-05-02T12:40:21Z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19da73d3-c323-46dc-86f1-7122519ed7e2</vt:lpwstr>
  </property>
  <property fmtid="{D5CDD505-2E9C-101B-9397-08002B2CF9AE}" pid="7" name="MSIP_Label_defa4170-0d19-0005-0004-bc88714345d2_ActionId">
    <vt:lpwstr>1af5734d-315e-4e83-80ab-bab5b933b037</vt:lpwstr>
  </property>
  <property fmtid="{D5CDD505-2E9C-101B-9397-08002B2CF9AE}" pid="8" name="MSIP_Label_defa4170-0d19-0005-0004-bc88714345d2_ContentBits">
    <vt:lpwstr>0</vt:lpwstr>
  </property>
</Properties>
</file>